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Caveat"/>
      <p:regular r:id="rId39"/>
      <p:bold r:id="rId40"/>
    </p:embeddedFont>
    <p:embeddedFont>
      <p:font typeface="Proxima Nova"/>
      <p:regular r:id="rId41"/>
      <p:bold r:id="rId42"/>
      <p:italic r:id="rId43"/>
      <p:boldItalic r:id="rId44"/>
    </p:embeddedFont>
    <p:embeddedFont>
      <p:font typeface="Montserra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bold.fntdata"/><Relationship Id="rId20" Type="http://schemas.openxmlformats.org/officeDocument/2006/relationships/slide" Target="slides/slide15.xml"/><Relationship Id="rId42" Type="http://schemas.openxmlformats.org/officeDocument/2006/relationships/font" Target="fonts/ProximaNova-bold.fntdata"/><Relationship Id="rId41" Type="http://schemas.openxmlformats.org/officeDocument/2006/relationships/font" Target="fonts/ProximaNova-regular.fntdata"/><Relationship Id="rId22" Type="http://schemas.openxmlformats.org/officeDocument/2006/relationships/slide" Target="slides/slide17.xml"/><Relationship Id="rId44" Type="http://schemas.openxmlformats.org/officeDocument/2006/relationships/font" Target="fonts/ProximaNova-boldItalic.fntdata"/><Relationship Id="rId21" Type="http://schemas.openxmlformats.org/officeDocument/2006/relationships/slide" Target="slides/slide16.xml"/><Relationship Id="rId43" Type="http://schemas.openxmlformats.org/officeDocument/2006/relationships/font" Target="fonts/ProximaNova-italic.fntdata"/><Relationship Id="rId24" Type="http://schemas.openxmlformats.org/officeDocument/2006/relationships/slide" Target="slides/slide19.xml"/><Relationship Id="rId46" Type="http://schemas.openxmlformats.org/officeDocument/2006/relationships/font" Target="fonts/Montserrat-bold.fntdata"/><Relationship Id="rId23" Type="http://schemas.openxmlformats.org/officeDocument/2006/relationships/slide" Target="slides/slide18.xml"/><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Montserrat-boldItalic.fntdata"/><Relationship Id="rId25" Type="http://schemas.openxmlformats.org/officeDocument/2006/relationships/slide" Target="slides/slide20.xml"/><Relationship Id="rId47" Type="http://schemas.openxmlformats.org/officeDocument/2006/relationships/font" Target="fonts/Montserrat-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aveat-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b9728b1c6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b9728b1c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6250d9d6f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250d9d6f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0bb9fbb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0bb9fbb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0949f611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0949f611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0949f61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0949f61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6d757c42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6d757c42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0949f61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0949f61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250d9d6f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250d9d6f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0949f611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0949f611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6250d9d6f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250d9d6f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0949f611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0949f611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6250d9d6f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250d9d6f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b9728b1c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b9728b1c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29c2784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229c2784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99d2a32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99d2a32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83ad4382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83ad4382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83ad4382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83ad4382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b3face1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b3face1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b6d757c42b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b6d757c42b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f210bcdc4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f210bcdc4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210bcdc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f210bcdc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b9728b1c6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b9728b1c6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7de04259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7de04259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60378b549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0378b549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b6d757c42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b6d757c42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b9728b1c6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b9728b1c6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bb765000f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bb765000f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6d757c42b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6d757c42b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6250d9d6f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250d9d6f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6250d9d6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250d9d6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250d9d6f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250d9d6f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f6f8515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f6f8515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mailto:vote@colum.edu" TargetMode="External"/><Relationship Id="rId4" Type="http://schemas.openxmlformats.org/officeDocument/2006/relationships/image" Target="../media/image19.png"/><Relationship Id="rId5"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684150" y="2260700"/>
            <a:ext cx="5325600" cy="25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pic>
        <p:nvPicPr>
          <p:cNvPr id="55" name="Google Shape;55;p13"/>
          <p:cNvPicPr preferRelativeResize="0"/>
          <p:nvPr/>
        </p:nvPicPr>
        <p:blipFill>
          <a:blip r:embed="rId3">
            <a:alphaModFix/>
          </a:blip>
          <a:stretch>
            <a:fillRect/>
          </a:stretch>
        </p:blipFill>
        <p:spPr>
          <a:xfrm>
            <a:off x="2749589" y="1471358"/>
            <a:ext cx="3799032" cy="2200775"/>
          </a:xfrm>
          <a:prstGeom prst="rect">
            <a:avLst/>
          </a:prstGeom>
          <a:noFill/>
          <a:ln>
            <a:noFill/>
          </a:ln>
        </p:spPr>
      </p:pic>
      <p:pic>
        <p:nvPicPr>
          <p:cNvPr id="56" name="Google Shape;56;p13"/>
          <p:cNvPicPr preferRelativeResize="0"/>
          <p:nvPr/>
        </p:nvPicPr>
        <p:blipFill rotWithShape="1">
          <a:blip r:embed="rId4">
            <a:alphaModFix/>
          </a:blip>
          <a:srcRect b="0" l="0" r="50833" t="0"/>
          <a:stretch/>
        </p:blipFill>
        <p:spPr>
          <a:xfrm>
            <a:off x="7287274" y="2124800"/>
            <a:ext cx="1176949" cy="1102225"/>
          </a:xfrm>
          <a:prstGeom prst="rect">
            <a:avLst/>
          </a:prstGeom>
          <a:noFill/>
          <a:ln>
            <a:noFill/>
          </a:ln>
        </p:spPr>
      </p:pic>
      <p:pic>
        <p:nvPicPr>
          <p:cNvPr id="57" name="Google Shape;57;p13"/>
          <p:cNvPicPr preferRelativeResize="0"/>
          <p:nvPr/>
        </p:nvPicPr>
        <p:blipFill rotWithShape="1">
          <a:blip r:embed="rId4">
            <a:alphaModFix/>
          </a:blip>
          <a:srcRect b="0" l="0" r="50833" t="0"/>
          <a:stretch/>
        </p:blipFill>
        <p:spPr>
          <a:xfrm rot="-1078779">
            <a:off x="599622" y="2589812"/>
            <a:ext cx="1525675" cy="1428825"/>
          </a:xfrm>
          <a:prstGeom prst="rect">
            <a:avLst/>
          </a:prstGeom>
          <a:noFill/>
          <a:ln>
            <a:noFill/>
          </a:ln>
        </p:spPr>
      </p:pic>
      <p:pic>
        <p:nvPicPr>
          <p:cNvPr id="58" name="Google Shape;58;p13"/>
          <p:cNvPicPr preferRelativeResize="0"/>
          <p:nvPr/>
        </p:nvPicPr>
        <p:blipFill rotWithShape="1">
          <a:blip r:embed="rId4">
            <a:alphaModFix/>
          </a:blip>
          <a:srcRect b="0" l="0" r="50833" t="0"/>
          <a:stretch/>
        </p:blipFill>
        <p:spPr>
          <a:xfrm>
            <a:off x="1131624" y="369125"/>
            <a:ext cx="1176949" cy="1102225"/>
          </a:xfrm>
          <a:prstGeom prst="rect">
            <a:avLst/>
          </a:prstGeom>
          <a:noFill/>
          <a:ln>
            <a:noFill/>
          </a:ln>
        </p:spPr>
      </p:pic>
      <p:sp>
        <p:nvSpPr>
          <p:cNvPr id="59" name="Google Shape;59;p13"/>
          <p:cNvSpPr txBox="1"/>
          <p:nvPr>
            <p:ph idx="1" type="subTitle"/>
          </p:nvPr>
        </p:nvSpPr>
        <p:spPr>
          <a:xfrm>
            <a:off x="311700" y="3759350"/>
            <a:ext cx="8520600" cy="10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2022</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38050"/>
            <a:ext cx="8520600" cy="124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Why is voting so important that </a:t>
            </a:r>
            <a:r>
              <a:rPr b="1" lang="en" sz="3100">
                <a:solidFill>
                  <a:srgbClr val="FFFFFF"/>
                </a:solidFill>
              </a:rPr>
              <a:t>people</a:t>
            </a:r>
            <a:r>
              <a:rPr b="1" lang="en" sz="3100">
                <a:solidFill>
                  <a:srgbClr val="FFFFFF"/>
                </a:solidFill>
              </a:rPr>
              <a:t> have </a:t>
            </a:r>
            <a:r>
              <a:rPr b="1" lang="en" sz="3100">
                <a:solidFill>
                  <a:srgbClr val="1BCBD5"/>
                </a:solidFill>
              </a:rPr>
              <a:t>died </a:t>
            </a:r>
            <a:r>
              <a:rPr b="1" lang="en" sz="3100">
                <a:solidFill>
                  <a:srgbClr val="FFFFFF"/>
                </a:solidFill>
              </a:rPr>
              <a:t>defending their right to vote?</a:t>
            </a:r>
            <a:endParaRPr b="1" sz="3600">
              <a:solidFill>
                <a:srgbClr val="FFFFFF"/>
              </a:solidFill>
            </a:endParaRPr>
          </a:p>
        </p:txBody>
      </p:sp>
      <p:sp>
        <p:nvSpPr>
          <p:cNvPr id="121" name="Google Shape;121;p22"/>
          <p:cNvSpPr txBox="1"/>
          <p:nvPr>
            <p:ph idx="1" type="body"/>
          </p:nvPr>
        </p:nvSpPr>
        <p:spPr>
          <a:xfrm>
            <a:off x="311700" y="1681850"/>
            <a:ext cx="8628000" cy="28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chemeClr val="lt1"/>
                </a:solidFill>
                <a:highlight>
                  <a:schemeClr val="dk1"/>
                </a:highlight>
              </a:rPr>
              <a:t>Because </a:t>
            </a:r>
            <a:r>
              <a:rPr b="1" lang="en" sz="2300">
                <a:solidFill>
                  <a:srgbClr val="1BCBD5"/>
                </a:solidFill>
                <a:highlight>
                  <a:schemeClr val="dk1"/>
                </a:highlight>
              </a:rPr>
              <a:t>your vote is your voice</a:t>
            </a:r>
            <a:r>
              <a:rPr lang="en" sz="2300">
                <a:solidFill>
                  <a:schemeClr val="lt1"/>
                </a:solidFill>
                <a:highlight>
                  <a:schemeClr val="dk1"/>
                </a:highlight>
              </a:rPr>
              <a:t> on issues that matter to you:</a:t>
            </a:r>
            <a:endParaRPr sz="2300">
              <a:solidFill>
                <a:schemeClr val="lt1"/>
              </a:solidFill>
              <a:highlight>
                <a:schemeClr val="dk1"/>
              </a:highlight>
            </a:endParaRPr>
          </a:p>
          <a:p>
            <a:pPr indent="0" lvl="0" marL="0" rtl="0" algn="l">
              <a:spcBef>
                <a:spcPts val="1600"/>
              </a:spcBef>
              <a:spcAft>
                <a:spcPts val="0"/>
              </a:spcAft>
              <a:buClr>
                <a:schemeClr val="dk1"/>
              </a:buClr>
              <a:buSzPts val="1100"/>
              <a:buFont typeface="Arial"/>
              <a:buNone/>
            </a:pPr>
            <a:r>
              <a:t/>
            </a:r>
            <a:endParaRPr>
              <a:solidFill>
                <a:schemeClr val="lt1"/>
              </a:solidFill>
              <a:highlight>
                <a:schemeClr val="dk1"/>
              </a:highlight>
            </a:endParaRPr>
          </a:p>
          <a:p>
            <a:pPr indent="0" lvl="0" marL="0" rtl="0" algn="l">
              <a:spcBef>
                <a:spcPts val="1600"/>
              </a:spcBef>
              <a:spcAft>
                <a:spcPts val="0"/>
              </a:spcAft>
              <a:buClr>
                <a:schemeClr val="dk1"/>
              </a:buClr>
              <a:buSzPts val="1100"/>
              <a:buFont typeface="Arial"/>
              <a:buNone/>
            </a:pPr>
            <a:r>
              <a:t/>
            </a:r>
            <a:endParaRPr>
              <a:solidFill>
                <a:schemeClr val="lt1"/>
              </a:solidFill>
              <a:highlight>
                <a:schemeClr val="dk1"/>
              </a:highlight>
            </a:endParaRPr>
          </a:p>
          <a:p>
            <a:pPr indent="0" lvl="0" marL="0" rtl="0" algn="l">
              <a:spcBef>
                <a:spcPts val="1600"/>
              </a:spcBef>
              <a:spcAft>
                <a:spcPts val="1600"/>
              </a:spcAft>
              <a:buNone/>
            </a:pPr>
            <a:r>
              <a:t/>
            </a:r>
            <a:endParaRPr>
              <a:solidFill>
                <a:srgbClr val="FFFFFF"/>
              </a:solidFill>
            </a:endParaRPr>
          </a:p>
        </p:txBody>
      </p:sp>
      <p:cxnSp>
        <p:nvCxnSpPr>
          <p:cNvPr id="122" name="Google Shape;122;p22"/>
          <p:cNvCxnSpPr/>
          <p:nvPr/>
        </p:nvCxnSpPr>
        <p:spPr>
          <a:xfrm>
            <a:off x="258000" y="1574100"/>
            <a:ext cx="8628000" cy="0"/>
          </a:xfrm>
          <a:prstGeom prst="straightConnector1">
            <a:avLst/>
          </a:prstGeom>
          <a:noFill/>
          <a:ln cap="flat" cmpd="sng" w="28575">
            <a:solidFill>
              <a:schemeClr val="accent5"/>
            </a:solidFill>
            <a:prstDash val="solid"/>
            <a:round/>
            <a:headEnd len="med" w="med" type="none"/>
            <a:tailEnd len="med" w="med" type="none"/>
          </a:ln>
        </p:spPr>
      </p:cxnSp>
      <p:pic>
        <p:nvPicPr>
          <p:cNvPr id="123" name="Google Shape;123;p22"/>
          <p:cNvPicPr preferRelativeResize="0"/>
          <p:nvPr/>
        </p:nvPicPr>
        <p:blipFill>
          <a:blip r:embed="rId3">
            <a:alphaModFix/>
          </a:blip>
          <a:stretch>
            <a:fillRect/>
          </a:stretch>
        </p:blipFill>
        <p:spPr>
          <a:xfrm>
            <a:off x="1962150" y="2200275"/>
            <a:ext cx="5219700" cy="27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38050"/>
            <a:ext cx="8520600" cy="124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Let’s look at some of the reasons people choose not to vote.</a:t>
            </a:r>
            <a:r>
              <a:rPr b="1" lang="en" sz="3100">
                <a:solidFill>
                  <a:srgbClr val="FFFFFF"/>
                </a:solidFill>
              </a:rPr>
              <a:t> </a:t>
            </a:r>
            <a:endParaRPr b="1" sz="3600">
              <a:solidFill>
                <a:srgbClr val="FFFFFF"/>
              </a:solidFill>
            </a:endParaRPr>
          </a:p>
        </p:txBody>
      </p:sp>
      <p:sp>
        <p:nvSpPr>
          <p:cNvPr id="129" name="Google Shape;129;p23"/>
          <p:cNvSpPr txBox="1"/>
          <p:nvPr>
            <p:ph idx="1" type="body"/>
          </p:nvPr>
        </p:nvSpPr>
        <p:spPr>
          <a:xfrm>
            <a:off x="311700" y="1681850"/>
            <a:ext cx="6924300" cy="28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BCBD5"/>
                </a:solidFill>
                <a:highlight>
                  <a:schemeClr val="dk1"/>
                </a:highlight>
              </a:rPr>
              <a:t>What some people say </a:t>
            </a:r>
            <a:r>
              <a:rPr i="1" lang="en">
                <a:solidFill>
                  <a:schemeClr val="lt1"/>
                </a:solidFill>
                <a:highlight>
                  <a:schemeClr val="dk1"/>
                </a:highlight>
              </a:rPr>
              <a:t>“I don’t vote because my one vote won’t make a difference.”</a:t>
            </a:r>
            <a:endParaRPr i="1">
              <a:solidFill>
                <a:schemeClr val="lt1"/>
              </a:solidFill>
              <a:highlight>
                <a:schemeClr val="dk1"/>
              </a:highlight>
            </a:endParaRPr>
          </a:p>
          <a:p>
            <a:pPr indent="0" lvl="0" marL="0" rtl="0" algn="l">
              <a:spcBef>
                <a:spcPts val="1600"/>
              </a:spcBef>
              <a:spcAft>
                <a:spcPts val="0"/>
              </a:spcAft>
              <a:buClr>
                <a:schemeClr val="dk1"/>
              </a:buClr>
              <a:buSzPts val="1100"/>
              <a:buFont typeface="Arial"/>
              <a:buNone/>
            </a:pPr>
            <a:r>
              <a:rPr b="1" lang="en">
                <a:solidFill>
                  <a:srgbClr val="1BCBD5"/>
                </a:solidFill>
                <a:highlight>
                  <a:schemeClr val="dk1"/>
                </a:highlight>
              </a:rPr>
              <a:t>But many elections are surprisingly close! </a:t>
            </a:r>
            <a:endParaRPr b="1">
              <a:solidFill>
                <a:srgbClr val="1BCBD5"/>
              </a:solidFill>
              <a:highlight>
                <a:schemeClr val="dk1"/>
              </a:highlight>
            </a:endParaRPr>
          </a:p>
          <a:p>
            <a:pPr indent="0" lvl="0" marL="0" rtl="0" algn="l">
              <a:spcBef>
                <a:spcPts val="1600"/>
              </a:spcBef>
              <a:spcAft>
                <a:spcPts val="0"/>
              </a:spcAft>
              <a:buClr>
                <a:schemeClr val="dk1"/>
              </a:buClr>
              <a:buSzPts val="1100"/>
              <a:buFont typeface="Arial"/>
              <a:buNone/>
            </a:pPr>
            <a:r>
              <a:rPr lang="en">
                <a:solidFill>
                  <a:schemeClr val="lt1"/>
                </a:solidFill>
                <a:highlight>
                  <a:schemeClr val="dk1"/>
                </a:highlight>
              </a:rPr>
              <a:t>Most famously, in 2000, the Presidency was decided by 537 votes in Florida, handing the victory to Republican George W. Bush.</a:t>
            </a:r>
            <a:endParaRPr>
              <a:solidFill>
                <a:schemeClr val="lt1"/>
              </a:solidFill>
              <a:highlight>
                <a:schemeClr val="dk1"/>
              </a:highlight>
            </a:endParaRPr>
          </a:p>
          <a:p>
            <a:pPr indent="0" lvl="0" marL="0" rtl="0" algn="l">
              <a:spcBef>
                <a:spcPts val="1600"/>
              </a:spcBef>
              <a:spcAft>
                <a:spcPts val="0"/>
              </a:spcAft>
              <a:buClr>
                <a:schemeClr val="dk1"/>
              </a:buClr>
              <a:buSzPts val="1100"/>
              <a:buFont typeface="Arial"/>
              <a:buNone/>
            </a:pPr>
            <a:r>
              <a:rPr lang="en">
                <a:solidFill>
                  <a:schemeClr val="lt1"/>
                </a:solidFill>
                <a:highlight>
                  <a:schemeClr val="dk1"/>
                </a:highlight>
              </a:rPr>
              <a:t>Locally, in 2019, Rossana Rodríguez Sanchez— who worked in the Columbia College Chicago Career Center— won her Chicago aldermanic seat by just 68 votes.</a:t>
            </a:r>
            <a:endParaRPr>
              <a:solidFill>
                <a:schemeClr val="lt1"/>
              </a:solidFill>
              <a:highlight>
                <a:schemeClr val="dk1"/>
              </a:highlight>
            </a:endParaRPr>
          </a:p>
          <a:p>
            <a:pPr indent="0" lvl="0" marL="0" rtl="0" algn="l">
              <a:spcBef>
                <a:spcPts val="1600"/>
              </a:spcBef>
              <a:spcAft>
                <a:spcPts val="1600"/>
              </a:spcAft>
              <a:buNone/>
            </a:pPr>
            <a:r>
              <a:t/>
            </a:r>
            <a:endParaRPr>
              <a:solidFill>
                <a:srgbClr val="FFFFFF"/>
              </a:solidFill>
            </a:endParaRPr>
          </a:p>
        </p:txBody>
      </p:sp>
      <p:cxnSp>
        <p:nvCxnSpPr>
          <p:cNvPr id="130" name="Google Shape;130;p23"/>
          <p:cNvCxnSpPr/>
          <p:nvPr/>
        </p:nvCxnSpPr>
        <p:spPr>
          <a:xfrm>
            <a:off x="258000" y="1574100"/>
            <a:ext cx="8628000" cy="0"/>
          </a:xfrm>
          <a:prstGeom prst="straightConnector1">
            <a:avLst/>
          </a:prstGeom>
          <a:noFill/>
          <a:ln cap="flat" cmpd="sng" w="28575">
            <a:solidFill>
              <a:schemeClr val="accent5"/>
            </a:solidFill>
            <a:prstDash val="solid"/>
            <a:round/>
            <a:headEnd len="med" w="med" type="none"/>
            <a:tailEnd len="med" w="med" type="none"/>
          </a:ln>
        </p:spPr>
      </p:cxnSp>
      <p:pic>
        <p:nvPicPr>
          <p:cNvPr id="131" name="Google Shape;131;p23"/>
          <p:cNvPicPr preferRelativeResize="0"/>
          <p:nvPr/>
        </p:nvPicPr>
        <p:blipFill>
          <a:blip r:embed="rId3">
            <a:alphaModFix/>
          </a:blip>
          <a:stretch>
            <a:fillRect/>
          </a:stretch>
        </p:blipFill>
        <p:spPr>
          <a:xfrm>
            <a:off x="7388400" y="1834250"/>
            <a:ext cx="1603200" cy="240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38050"/>
            <a:ext cx="8520600" cy="69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And...</a:t>
            </a:r>
            <a:endParaRPr b="1" sz="3600">
              <a:solidFill>
                <a:srgbClr val="FFFFFF"/>
              </a:solidFill>
            </a:endParaRPr>
          </a:p>
        </p:txBody>
      </p:sp>
      <p:sp>
        <p:nvSpPr>
          <p:cNvPr id="137" name="Google Shape;137;p24"/>
          <p:cNvSpPr txBox="1"/>
          <p:nvPr>
            <p:ph idx="1" type="body"/>
          </p:nvPr>
        </p:nvSpPr>
        <p:spPr>
          <a:xfrm>
            <a:off x="273525" y="1229575"/>
            <a:ext cx="8758500" cy="33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BCBD5"/>
                </a:solidFill>
                <a:highlight>
                  <a:schemeClr val="dk1"/>
                </a:highlight>
              </a:rPr>
              <a:t>What some people say: </a:t>
            </a:r>
            <a:r>
              <a:rPr i="1" lang="en">
                <a:solidFill>
                  <a:schemeClr val="lt1"/>
                </a:solidFill>
                <a:highlight>
                  <a:schemeClr val="dk1"/>
                </a:highlight>
              </a:rPr>
              <a:t>“I don’t vote because I don’t love any of the candidates. They’re really all the same.” </a:t>
            </a:r>
            <a:endParaRPr i="1">
              <a:solidFill>
                <a:schemeClr val="lt1"/>
              </a:solidFill>
              <a:highlight>
                <a:schemeClr val="dk1"/>
              </a:highlight>
            </a:endParaRPr>
          </a:p>
          <a:p>
            <a:pPr indent="0" lvl="0" marL="0" rtl="0" algn="l">
              <a:spcBef>
                <a:spcPts val="1600"/>
              </a:spcBef>
              <a:spcAft>
                <a:spcPts val="0"/>
              </a:spcAft>
              <a:buNone/>
            </a:pPr>
            <a:r>
              <a:rPr b="1" lang="en">
                <a:solidFill>
                  <a:srgbClr val="1BCBD5"/>
                </a:solidFill>
                <a:highlight>
                  <a:schemeClr val="dk1"/>
                </a:highlight>
              </a:rPr>
              <a:t>But candidates aren’t all the same:</a:t>
            </a:r>
            <a:r>
              <a:rPr lang="en">
                <a:solidFill>
                  <a:schemeClr val="lt1"/>
                </a:solidFill>
                <a:highlight>
                  <a:schemeClr val="dk1"/>
                </a:highlight>
              </a:rPr>
              <a:t> They differ on issues that matter, like: </a:t>
            </a:r>
            <a:endParaRPr>
              <a:solidFill>
                <a:schemeClr val="lt1"/>
              </a:solidFill>
              <a:highlight>
                <a:schemeClr val="dk1"/>
              </a:highlight>
            </a:endParaRPr>
          </a:p>
          <a:p>
            <a:pPr indent="0" lvl="0" marL="0" rtl="0" algn="l">
              <a:spcBef>
                <a:spcPts val="1600"/>
              </a:spcBef>
              <a:spcAft>
                <a:spcPts val="0"/>
              </a:spcAft>
              <a:buNone/>
            </a:pPr>
            <a:r>
              <a:rPr b="1" lang="en">
                <a:solidFill>
                  <a:schemeClr val="lt1"/>
                </a:solidFill>
                <a:highlight>
                  <a:schemeClr val="dk1"/>
                </a:highlight>
              </a:rPr>
              <a:t>health care		climate change		LGBTQ+ rights	gun violence</a:t>
            </a:r>
            <a:endParaRPr b="1">
              <a:solidFill>
                <a:schemeClr val="lt1"/>
              </a:solidFill>
              <a:highlight>
                <a:schemeClr val="dk1"/>
              </a:highlight>
            </a:endParaRPr>
          </a:p>
          <a:p>
            <a:pPr indent="0" lvl="0" marL="0" rtl="0" algn="l">
              <a:spcBef>
                <a:spcPts val="1600"/>
              </a:spcBef>
              <a:spcAft>
                <a:spcPts val="0"/>
              </a:spcAft>
              <a:buNone/>
            </a:pPr>
            <a:r>
              <a:rPr b="1" lang="en">
                <a:solidFill>
                  <a:schemeClr val="lt1"/>
                </a:solidFill>
                <a:highlight>
                  <a:schemeClr val="dk1"/>
                </a:highlight>
              </a:rPr>
              <a:t>policing			incarceration 		immigration		student financial aid </a:t>
            </a:r>
            <a:endParaRPr b="1">
              <a:solidFill>
                <a:schemeClr val="lt1"/>
              </a:solidFill>
              <a:highlight>
                <a:schemeClr val="dk1"/>
              </a:highlight>
            </a:endParaRPr>
          </a:p>
          <a:p>
            <a:pPr indent="0" lvl="0" marL="0" rtl="0" algn="l">
              <a:spcBef>
                <a:spcPts val="1600"/>
              </a:spcBef>
              <a:spcAft>
                <a:spcPts val="0"/>
              </a:spcAft>
              <a:buNone/>
            </a:pPr>
            <a:r>
              <a:rPr b="1" lang="en">
                <a:solidFill>
                  <a:schemeClr val="lt1"/>
                </a:solidFill>
                <a:highlight>
                  <a:schemeClr val="dk1"/>
                </a:highlight>
              </a:rPr>
              <a:t>Aborion			taxes				the environment		affording housing</a:t>
            </a:r>
            <a:endParaRPr b="1">
              <a:solidFill>
                <a:schemeClr val="lt1"/>
              </a:solidFill>
              <a:highlight>
                <a:srgbClr val="000000"/>
              </a:highlight>
            </a:endParaRPr>
          </a:p>
          <a:p>
            <a:pPr indent="0" lvl="0" marL="0" rtl="0" algn="l">
              <a:spcBef>
                <a:spcPts val="1600"/>
              </a:spcBef>
              <a:spcAft>
                <a:spcPts val="1600"/>
              </a:spcAft>
              <a:buNone/>
            </a:pPr>
            <a:r>
              <a:rPr b="1" lang="en">
                <a:solidFill>
                  <a:schemeClr val="lt1"/>
                </a:solidFill>
                <a:highlight>
                  <a:srgbClr val="000000"/>
                </a:highlight>
              </a:rPr>
              <a:t>					….and voting rights, too!</a:t>
            </a:r>
            <a:endParaRPr b="1">
              <a:solidFill>
                <a:schemeClr val="lt1"/>
              </a:solidFill>
              <a:highlight>
                <a:srgbClr val="000000"/>
              </a:highlight>
            </a:endParaRPr>
          </a:p>
        </p:txBody>
      </p:sp>
      <p:cxnSp>
        <p:nvCxnSpPr>
          <p:cNvPr id="138" name="Google Shape;138;p24"/>
          <p:cNvCxnSpPr/>
          <p:nvPr/>
        </p:nvCxnSpPr>
        <p:spPr>
          <a:xfrm>
            <a:off x="204300" y="1037050"/>
            <a:ext cx="86280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38050"/>
            <a:ext cx="8520600" cy="69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And...</a:t>
            </a:r>
            <a:endParaRPr b="1" sz="3600">
              <a:solidFill>
                <a:srgbClr val="FFFFFF"/>
              </a:solidFill>
            </a:endParaRPr>
          </a:p>
        </p:txBody>
      </p:sp>
      <p:sp>
        <p:nvSpPr>
          <p:cNvPr id="144" name="Google Shape;144;p25"/>
          <p:cNvSpPr txBox="1"/>
          <p:nvPr>
            <p:ph idx="1" type="body"/>
          </p:nvPr>
        </p:nvSpPr>
        <p:spPr>
          <a:xfrm>
            <a:off x="273575" y="1229575"/>
            <a:ext cx="4432800" cy="33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BCBD5"/>
                </a:solidFill>
                <a:highlight>
                  <a:srgbClr val="000000"/>
                </a:highlight>
              </a:rPr>
              <a:t>What some people say </a:t>
            </a:r>
            <a:r>
              <a:rPr i="1" lang="en">
                <a:solidFill>
                  <a:schemeClr val="lt1"/>
                </a:solidFill>
                <a:highlight>
                  <a:srgbClr val="000000"/>
                </a:highlight>
              </a:rPr>
              <a:t>“I don’t vote because I don’t know enough about the issues.”</a:t>
            </a:r>
            <a:endParaRPr i="1">
              <a:solidFill>
                <a:schemeClr val="lt1"/>
              </a:solidFill>
              <a:highlight>
                <a:srgbClr val="000000"/>
              </a:highlight>
            </a:endParaRPr>
          </a:p>
          <a:p>
            <a:pPr indent="0" lvl="0" marL="0" rtl="0" algn="l">
              <a:spcBef>
                <a:spcPts val="1600"/>
              </a:spcBef>
              <a:spcAft>
                <a:spcPts val="1600"/>
              </a:spcAft>
              <a:buNone/>
            </a:pPr>
            <a:r>
              <a:rPr b="1" lang="en">
                <a:solidFill>
                  <a:srgbClr val="1BCBD5"/>
                </a:solidFill>
                <a:highlight>
                  <a:srgbClr val="000000"/>
                </a:highlight>
              </a:rPr>
              <a:t>But it’s easier than ever to get information on candidates and issues:</a:t>
            </a:r>
            <a:r>
              <a:rPr lang="en">
                <a:solidFill>
                  <a:srgbClr val="FFFFFF"/>
                </a:solidFill>
                <a:highlight>
                  <a:srgbClr val="000000"/>
                </a:highlight>
              </a:rPr>
              <a:t> We’ll give you some </a:t>
            </a:r>
            <a:r>
              <a:rPr lang="en">
                <a:solidFill>
                  <a:srgbClr val="FFFFFF"/>
                </a:solidFill>
                <a:highlight>
                  <a:srgbClr val="000000"/>
                </a:highlight>
              </a:rPr>
              <a:t>resources</a:t>
            </a:r>
            <a:r>
              <a:rPr lang="en">
                <a:solidFill>
                  <a:srgbClr val="FFFFFF"/>
                </a:solidFill>
                <a:highlight>
                  <a:srgbClr val="000000"/>
                </a:highlight>
              </a:rPr>
              <a:t> so that you can be confident about voting informed.</a:t>
            </a:r>
            <a:endParaRPr>
              <a:solidFill>
                <a:srgbClr val="FFFFFF"/>
              </a:solidFill>
            </a:endParaRPr>
          </a:p>
        </p:txBody>
      </p:sp>
      <p:cxnSp>
        <p:nvCxnSpPr>
          <p:cNvPr id="145" name="Google Shape;145;p25"/>
          <p:cNvCxnSpPr/>
          <p:nvPr/>
        </p:nvCxnSpPr>
        <p:spPr>
          <a:xfrm>
            <a:off x="204300" y="1037050"/>
            <a:ext cx="8628000" cy="0"/>
          </a:xfrm>
          <a:prstGeom prst="straightConnector1">
            <a:avLst/>
          </a:prstGeom>
          <a:noFill/>
          <a:ln cap="flat" cmpd="sng" w="28575">
            <a:solidFill>
              <a:schemeClr val="accent5"/>
            </a:solidFill>
            <a:prstDash val="solid"/>
            <a:round/>
            <a:headEnd len="med" w="med" type="none"/>
            <a:tailEnd len="med" w="med" type="none"/>
          </a:ln>
        </p:spPr>
      </p:cxnSp>
      <p:pic>
        <p:nvPicPr>
          <p:cNvPr id="146" name="Google Shape;146;p25"/>
          <p:cNvPicPr preferRelativeResize="0"/>
          <p:nvPr/>
        </p:nvPicPr>
        <p:blipFill>
          <a:blip r:embed="rId3">
            <a:alphaModFix/>
          </a:blip>
          <a:stretch>
            <a:fillRect/>
          </a:stretch>
        </p:blipFill>
        <p:spPr>
          <a:xfrm flipH="1">
            <a:off x="5143600" y="1229563"/>
            <a:ext cx="3123374" cy="3123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38050"/>
            <a:ext cx="8520600" cy="14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And even if you aren’t eligible to vote, you can encourage people who are...</a:t>
            </a:r>
            <a:endParaRPr b="1" sz="3600">
              <a:solidFill>
                <a:srgbClr val="FFFFFF"/>
              </a:solidFill>
            </a:endParaRPr>
          </a:p>
        </p:txBody>
      </p:sp>
      <p:sp>
        <p:nvSpPr>
          <p:cNvPr id="152" name="Google Shape;152;p26"/>
          <p:cNvSpPr txBox="1"/>
          <p:nvPr>
            <p:ph idx="1" type="body"/>
          </p:nvPr>
        </p:nvSpPr>
        <p:spPr>
          <a:xfrm>
            <a:off x="311700" y="1879550"/>
            <a:ext cx="8482500" cy="26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BCBD5"/>
                </a:solidFill>
                <a:highlight>
                  <a:srgbClr val="000000"/>
                </a:highlight>
              </a:rPr>
              <a:t>Eligibility:</a:t>
            </a:r>
            <a:endParaRPr>
              <a:solidFill>
                <a:schemeClr val="lt1"/>
              </a:solidFill>
              <a:highlight>
                <a:srgbClr val="000000"/>
              </a:highlight>
            </a:endParaRPr>
          </a:p>
          <a:p>
            <a:pPr indent="-342900" lvl="0" marL="457200" rtl="0" algn="l">
              <a:spcBef>
                <a:spcPts val="1600"/>
              </a:spcBef>
              <a:spcAft>
                <a:spcPts val="0"/>
              </a:spcAft>
              <a:buClr>
                <a:schemeClr val="lt1"/>
              </a:buClr>
              <a:buSzPts val="1800"/>
              <a:buChar char="●"/>
            </a:pPr>
            <a:r>
              <a:rPr lang="en">
                <a:solidFill>
                  <a:schemeClr val="lt1"/>
                </a:solidFill>
                <a:highlight>
                  <a:srgbClr val="000000"/>
                </a:highlight>
              </a:rPr>
              <a:t>U.S. citizen</a:t>
            </a:r>
            <a:endParaRPr>
              <a:solidFill>
                <a:schemeClr val="lt1"/>
              </a:solidFill>
              <a:highlight>
                <a:srgbClr val="000000"/>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00"/>
                </a:highlight>
              </a:rPr>
              <a:t>State residency requirements</a:t>
            </a:r>
            <a:endParaRPr>
              <a:solidFill>
                <a:schemeClr val="lt1"/>
              </a:solidFill>
              <a:highlight>
                <a:srgbClr val="000000"/>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00"/>
                </a:highlight>
              </a:rPr>
              <a:t>18 years old on or before election day</a:t>
            </a:r>
            <a:endParaRPr>
              <a:solidFill>
                <a:schemeClr val="lt1"/>
              </a:solidFill>
              <a:highlight>
                <a:srgbClr val="000000"/>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00"/>
                </a:highlight>
              </a:rPr>
              <a:t>Registered to vote by your state’s deadline</a:t>
            </a:r>
            <a:endParaRPr>
              <a:solidFill>
                <a:schemeClr val="lt1"/>
              </a:solidFill>
              <a:highlight>
                <a:srgbClr val="000000"/>
              </a:highlight>
            </a:endParaRPr>
          </a:p>
          <a:p>
            <a:pPr indent="0" lvl="0" marL="0" rtl="0" algn="l">
              <a:spcBef>
                <a:spcPts val="1600"/>
              </a:spcBef>
              <a:spcAft>
                <a:spcPts val="1600"/>
              </a:spcAft>
              <a:buNone/>
            </a:pPr>
            <a:r>
              <a:rPr lang="en">
                <a:solidFill>
                  <a:schemeClr val="lt1"/>
                </a:solidFill>
                <a:highlight>
                  <a:srgbClr val="000000"/>
                </a:highlight>
              </a:rPr>
              <a:t>In some states, people with felony convictions lose their right to vote, temporarily or permanently.</a:t>
            </a:r>
            <a:endParaRPr>
              <a:solidFill>
                <a:srgbClr val="FFFFFF"/>
              </a:solidFill>
            </a:endParaRPr>
          </a:p>
        </p:txBody>
      </p:sp>
      <p:cxnSp>
        <p:nvCxnSpPr>
          <p:cNvPr id="153" name="Google Shape;153;p26"/>
          <p:cNvCxnSpPr/>
          <p:nvPr/>
        </p:nvCxnSpPr>
        <p:spPr>
          <a:xfrm>
            <a:off x="166200" y="1574100"/>
            <a:ext cx="86280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38050"/>
            <a:ext cx="8520600" cy="7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The youth vote is </a:t>
            </a:r>
            <a:r>
              <a:rPr b="1" lang="en" sz="3100">
                <a:solidFill>
                  <a:srgbClr val="1BCBD5"/>
                </a:solidFill>
              </a:rPr>
              <a:t>powerful.</a:t>
            </a:r>
            <a:r>
              <a:rPr b="1" lang="en" sz="3100">
                <a:solidFill>
                  <a:srgbClr val="FFFFFF"/>
                </a:solidFill>
              </a:rPr>
              <a:t> And in danger:</a:t>
            </a:r>
            <a:endParaRPr b="1" sz="3600">
              <a:solidFill>
                <a:srgbClr val="FFFFFF"/>
              </a:solidFill>
            </a:endParaRPr>
          </a:p>
        </p:txBody>
      </p:sp>
      <p:sp>
        <p:nvSpPr>
          <p:cNvPr id="159" name="Google Shape;159;p27"/>
          <p:cNvSpPr txBox="1"/>
          <p:nvPr>
            <p:ph idx="1" type="body"/>
          </p:nvPr>
        </p:nvSpPr>
        <p:spPr>
          <a:xfrm>
            <a:off x="273525" y="965275"/>
            <a:ext cx="8758500" cy="41784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None/>
            </a:pPr>
            <a:r>
              <a:rPr b="1" i="1" lang="en" sz="2000">
                <a:solidFill>
                  <a:srgbClr val="FFFFFF"/>
                </a:solidFill>
                <a:highlight>
                  <a:srgbClr val="000000"/>
                </a:highlight>
              </a:rPr>
              <a:t>The Student Vote Is Surging. So Are Efforts to Suppress It. </a:t>
            </a:r>
            <a:r>
              <a:rPr i="1" lang="en" sz="1600">
                <a:solidFill>
                  <a:srgbClr val="F3F3F3"/>
                </a:solidFill>
                <a:highlight>
                  <a:srgbClr val="000000"/>
                </a:highlight>
              </a:rPr>
              <a:t>—The New York Times, Oct. 24, 2019</a:t>
            </a:r>
            <a:endParaRPr i="1" sz="1600">
              <a:solidFill>
                <a:srgbClr val="FFFFFF"/>
              </a:solidFill>
              <a:highlight>
                <a:srgbClr val="000000"/>
              </a:highlight>
            </a:endParaRPr>
          </a:p>
          <a:p>
            <a:pPr indent="0" lvl="0" marL="0" rtl="0" algn="l">
              <a:lnSpc>
                <a:spcPct val="130000"/>
              </a:lnSpc>
              <a:spcBef>
                <a:spcPts val="1100"/>
              </a:spcBef>
              <a:spcAft>
                <a:spcPts val="0"/>
              </a:spcAft>
              <a:buNone/>
            </a:pPr>
            <a:r>
              <a:rPr b="1" i="1" lang="en" sz="2000">
                <a:solidFill>
                  <a:srgbClr val="FFFFFF"/>
                </a:solidFill>
                <a:highlight>
                  <a:srgbClr val="000000"/>
                </a:highlight>
              </a:rPr>
              <a:t>Young People Aren’t Apathetic. They’re Facing Major Voting Obstacles </a:t>
            </a:r>
            <a:r>
              <a:rPr i="1" lang="en" sz="1600">
                <a:solidFill>
                  <a:srgbClr val="F3F3F3"/>
                </a:solidFill>
                <a:highlight>
                  <a:srgbClr val="000000"/>
                </a:highlight>
              </a:rPr>
              <a:t>—VICE, March 13, 2020</a:t>
            </a:r>
            <a:endParaRPr i="1" sz="1600">
              <a:solidFill>
                <a:srgbClr val="F3F3F3"/>
              </a:solidFill>
              <a:highlight>
                <a:srgbClr val="000000"/>
              </a:highlight>
            </a:endParaRPr>
          </a:p>
          <a:p>
            <a:pPr indent="0" lvl="0" marL="0" rtl="0" algn="l">
              <a:lnSpc>
                <a:spcPct val="130000"/>
              </a:lnSpc>
              <a:spcBef>
                <a:spcPts val="1100"/>
              </a:spcBef>
              <a:spcAft>
                <a:spcPts val="0"/>
              </a:spcAft>
              <a:buNone/>
            </a:pPr>
            <a:r>
              <a:rPr b="1" i="1" lang="en" sz="2000">
                <a:solidFill>
                  <a:srgbClr val="F3F3F3"/>
                </a:solidFill>
                <a:highlight>
                  <a:srgbClr val="000000"/>
                </a:highlight>
              </a:rPr>
              <a:t>Fourteen States Have Enacted 22 New Laws Making it Harder to Vote</a:t>
            </a:r>
            <a:r>
              <a:rPr lang="en" sz="2000">
                <a:solidFill>
                  <a:srgbClr val="F3F3F3"/>
                </a:solidFill>
                <a:highlight>
                  <a:srgbClr val="000000"/>
                </a:highlight>
              </a:rPr>
              <a:t> </a:t>
            </a:r>
            <a:r>
              <a:rPr i="1" lang="en" sz="1600">
                <a:solidFill>
                  <a:srgbClr val="F3F3F3"/>
                </a:solidFill>
                <a:highlight>
                  <a:schemeClr val="dk1"/>
                </a:highlight>
              </a:rPr>
              <a:t>—CNN, May 28, 2021</a:t>
            </a:r>
            <a:endParaRPr i="1" sz="1600">
              <a:solidFill>
                <a:srgbClr val="F3F3F3"/>
              </a:solidFill>
              <a:highlight>
                <a:schemeClr val="dk1"/>
              </a:highlight>
            </a:endParaRPr>
          </a:p>
          <a:p>
            <a:pPr indent="0" lvl="0" marL="0" rtl="0" algn="l">
              <a:lnSpc>
                <a:spcPct val="130000"/>
              </a:lnSpc>
              <a:spcBef>
                <a:spcPts val="1100"/>
              </a:spcBef>
              <a:spcAft>
                <a:spcPts val="0"/>
              </a:spcAft>
              <a:buNone/>
            </a:pPr>
            <a:r>
              <a:rPr b="1" i="1" lang="en" sz="2000">
                <a:solidFill>
                  <a:srgbClr val="F3F3F3"/>
                </a:solidFill>
                <a:highlight>
                  <a:schemeClr val="dk1"/>
                </a:highlight>
              </a:rPr>
              <a:t>Texas Law Poses Threat to Student Voting</a:t>
            </a:r>
            <a:r>
              <a:rPr lang="en" sz="2000">
                <a:solidFill>
                  <a:srgbClr val="F3F3F3"/>
                </a:solidFill>
                <a:highlight>
                  <a:schemeClr val="dk1"/>
                </a:highlight>
              </a:rPr>
              <a:t> </a:t>
            </a:r>
            <a:r>
              <a:rPr i="1" lang="en" sz="1600">
                <a:solidFill>
                  <a:srgbClr val="F3F3F3"/>
                </a:solidFill>
                <a:highlight>
                  <a:schemeClr val="dk1"/>
                </a:highlight>
              </a:rPr>
              <a:t>—Inside Higher Ed,</a:t>
            </a:r>
            <a:r>
              <a:rPr lang="en" sz="1600">
                <a:solidFill>
                  <a:srgbClr val="F3F3F3"/>
                </a:solidFill>
                <a:highlight>
                  <a:schemeClr val="dk1"/>
                </a:highlight>
              </a:rPr>
              <a:t> Sept. 25, 2021</a:t>
            </a:r>
            <a:endParaRPr i="1" sz="1600">
              <a:solidFill>
                <a:srgbClr val="F3F3F3"/>
              </a:solidFill>
              <a:highlight>
                <a:schemeClr val="dk1"/>
              </a:highlight>
            </a:endParaRPr>
          </a:p>
          <a:p>
            <a:pPr indent="0" lvl="0" marL="0" rtl="0" algn="l">
              <a:lnSpc>
                <a:spcPct val="114000"/>
              </a:lnSpc>
              <a:spcBef>
                <a:spcPts val="1100"/>
              </a:spcBef>
              <a:spcAft>
                <a:spcPts val="0"/>
              </a:spcAft>
              <a:buNone/>
            </a:pPr>
            <a:r>
              <a:rPr lang="en">
                <a:solidFill>
                  <a:srgbClr val="1BCBD5"/>
                </a:solidFill>
              </a:rPr>
              <a:t>But the Higher Education Act requires that voter registration be offered in college. And though you can’t vote until you’re 18, many states permit you to register earlier.</a:t>
            </a:r>
            <a:endParaRPr>
              <a:solidFill>
                <a:srgbClr val="1BCBD5"/>
              </a:solidFill>
            </a:endParaRPr>
          </a:p>
          <a:p>
            <a:pPr indent="0" lvl="0" marL="0" rtl="0" algn="l">
              <a:spcBef>
                <a:spcPts val="0"/>
              </a:spcBef>
              <a:spcAft>
                <a:spcPts val="1600"/>
              </a:spcAft>
              <a:buNone/>
            </a:pPr>
            <a:r>
              <a:t/>
            </a:r>
            <a:endParaRPr i="1">
              <a:solidFill>
                <a:srgbClr val="FFFFFF"/>
              </a:solidFill>
            </a:endParaRPr>
          </a:p>
        </p:txBody>
      </p:sp>
      <p:cxnSp>
        <p:nvCxnSpPr>
          <p:cNvPr id="160" name="Google Shape;160;p27"/>
          <p:cNvCxnSpPr/>
          <p:nvPr/>
        </p:nvCxnSpPr>
        <p:spPr>
          <a:xfrm>
            <a:off x="202275" y="1107725"/>
            <a:ext cx="86280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And it’s not just the youth vote. </a:t>
            </a:r>
            <a:endParaRPr b="1" sz="3100">
              <a:solidFill>
                <a:srgbClr val="FFFFFF"/>
              </a:solidFill>
            </a:endParaRPr>
          </a:p>
        </p:txBody>
      </p:sp>
      <p:sp>
        <p:nvSpPr>
          <p:cNvPr id="166" name="Google Shape;166;p28"/>
          <p:cNvSpPr txBox="1"/>
          <p:nvPr>
            <p:ph idx="1" type="body"/>
          </p:nvPr>
        </p:nvSpPr>
        <p:spPr>
          <a:xfrm>
            <a:off x="368850" y="1172200"/>
            <a:ext cx="8406300" cy="38187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solidFill>
                  <a:srgbClr val="F3F3F3"/>
                </a:solidFill>
              </a:rPr>
              <a:t>Since the 2020 elections, laws in many states have been designed to make it harder to vote, such as…</a:t>
            </a:r>
            <a:endParaRPr sz="2400">
              <a:solidFill>
                <a:srgbClr val="F3F3F3"/>
              </a:solidFill>
            </a:endParaRPr>
          </a:p>
          <a:p>
            <a:pPr indent="-381000" lvl="0" marL="457200" rtl="0" algn="l">
              <a:spcBef>
                <a:spcPts val="1000"/>
              </a:spcBef>
              <a:spcAft>
                <a:spcPts val="0"/>
              </a:spcAft>
              <a:buClr>
                <a:srgbClr val="F3F3F3"/>
              </a:buClr>
              <a:buSzPts val="2400"/>
              <a:buChar char="●"/>
            </a:pPr>
            <a:r>
              <a:rPr lang="en" sz="2400">
                <a:solidFill>
                  <a:srgbClr val="F3F3F3"/>
                </a:solidFill>
              </a:rPr>
              <a:t>Strict</a:t>
            </a:r>
            <a:r>
              <a:rPr lang="en" sz="2400">
                <a:solidFill>
                  <a:srgbClr val="F3F3F3"/>
                </a:solidFill>
              </a:rPr>
              <a:t> voter ID laws</a:t>
            </a:r>
            <a:endParaRPr sz="2400">
              <a:solidFill>
                <a:srgbClr val="F3F3F3"/>
              </a:solidFill>
            </a:endParaRPr>
          </a:p>
          <a:p>
            <a:pPr indent="-381000" lvl="0" marL="457200" rtl="0" algn="l">
              <a:spcBef>
                <a:spcPts val="0"/>
              </a:spcBef>
              <a:spcAft>
                <a:spcPts val="0"/>
              </a:spcAft>
              <a:buClr>
                <a:srgbClr val="F3F3F3"/>
              </a:buClr>
              <a:buSzPts val="2400"/>
              <a:buChar char="●"/>
            </a:pPr>
            <a:r>
              <a:rPr lang="en" sz="2400">
                <a:solidFill>
                  <a:srgbClr val="F3F3F3"/>
                </a:solidFill>
              </a:rPr>
              <a:t>Purges of voting rolls</a:t>
            </a:r>
            <a:endParaRPr sz="2400">
              <a:solidFill>
                <a:srgbClr val="F3F3F3"/>
              </a:solidFill>
            </a:endParaRPr>
          </a:p>
          <a:p>
            <a:pPr indent="-381000" lvl="0" marL="457200" rtl="0" algn="l">
              <a:spcBef>
                <a:spcPts val="0"/>
              </a:spcBef>
              <a:spcAft>
                <a:spcPts val="0"/>
              </a:spcAft>
              <a:buClr>
                <a:srgbClr val="F3F3F3"/>
              </a:buClr>
              <a:buSzPts val="2400"/>
              <a:buChar char="●"/>
            </a:pPr>
            <a:r>
              <a:rPr lang="en" sz="2400">
                <a:solidFill>
                  <a:srgbClr val="F3F3F3"/>
                </a:solidFill>
              </a:rPr>
              <a:t>Elimination of ballot drop boxes</a:t>
            </a:r>
            <a:endParaRPr sz="2400">
              <a:solidFill>
                <a:srgbClr val="F3F3F3"/>
              </a:solidFill>
            </a:endParaRPr>
          </a:p>
          <a:p>
            <a:pPr indent="-381000" lvl="0" marL="457200" rtl="0" algn="l">
              <a:spcBef>
                <a:spcPts val="0"/>
              </a:spcBef>
              <a:spcAft>
                <a:spcPts val="0"/>
              </a:spcAft>
              <a:buClr>
                <a:srgbClr val="F3F3F3"/>
              </a:buClr>
              <a:buSzPts val="2400"/>
              <a:buChar char="●"/>
            </a:pPr>
            <a:r>
              <a:rPr lang="en" sz="2400">
                <a:solidFill>
                  <a:srgbClr val="F3F3F3"/>
                </a:solidFill>
              </a:rPr>
              <a:t>Limiting early voting</a:t>
            </a:r>
            <a:endParaRPr sz="2400">
              <a:solidFill>
                <a:srgbClr val="F3F3F3"/>
              </a:solidFill>
            </a:endParaRPr>
          </a:p>
          <a:p>
            <a:pPr indent="0" lvl="0" marL="457200" rtl="0" algn="l">
              <a:spcBef>
                <a:spcPts val="1000"/>
              </a:spcBef>
              <a:spcAft>
                <a:spcPts val="0"/>
              </a:spcAft>
              <a:buNone/>
            </a:pPr>
            <a:r>
              <a:rPr lang="en" sz="2400">
                <a:solidFill>
                  <a:srgbClr val="F3F3F3"/>
                </a:solidFill>
              </a:rPr>
              <a:t>...and even prohibiting people from giving water to voters stuck in long lines at polling places!</a:t>
            </a:r>
            <a:endParaRPr sz="2400">
              <a:solidFill>
                <a:srgbClr val="F3F3F3"/>
              </a:solidFill>
            </a:endParaRPr>
          </a:p>
          <a:p>
            <a:pPr indent="0" lvl="0" marL="1828800" rtl="0" algn="l">
              <a:spcBef>
                <a:spcPts val="1000"/>
              </a:spcBef>
              <a:spcAft>
                <a:spcPts val="0"/>
              </a:spcAft>
              <a:buNone/>
            </a:pPr>
            <a:r>
              <a:t/>
            </a:r>
            <a:endParaRPr sz="2400">
              <a:solidFill>
                <a:srgbClr val="F3F3F3"/>
              </a:solidFill>
            </a:endParaRPr>
          </a:p>
          <a:p>
            <a:pPr indent="0" lvl="0" marL="0" rtl="0" algn="l">
              <a:spcBef>
                <a:spcPts val="0"/>
              </a:spcBef>
              <a:spcAft>
                <a:spcPts val="0"/>
              </a:spcAft>
              <a:buNone/>
            </a:pPr>
            <a:r>
              <a:t/>
            </a:r>
            <a:endParaRPr>
              <a:solidFill>
                <a:srgbClr val="FFFFFF"/>
              </a:solidFill>
            </a:endParaRPr>
          </a:p>
        </p:txBody>
      </p:sp>
      <p:cxnSp>
        <p:nvCxnSpPr>
          <p:cNvPr id="167" name="Google Shape;167;p28"/>
          <p:cNvCxnSpPr/>
          <p:nvPr/>
        </p:nvCxnSpPr>
        <p:spPr>
          <a:xfrm>
            <a:off x="202275" y="1107725"/>
            <a:ext cx="86280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11700" y="445025"/>
            <a:ext cx="8520600" cy="11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This is happening because </a:t>
            </a:r>
            <a:r>
              <a:rPr b="1" i="1" lang="en" sz="3100">
                <a:solidFill>
                  <a:srgbClr val="FFFFFF"/>
                </a:solidFill>
              </a:rPr>
              <a:t>your vote can make a real difference</a:t>
            </a:r>
            <a:r>
              <a:rPr b="1" lang="en" sz="3100">
                <a:solidFill>
                  <a:srgbClr val="FFFFFF"/>
                </a:solidFill>
              </a:rPr>
              <a:t>.</a:t>
            </a:r>
            <a:endParaRPr b="1" sz="3100">
              <a:solidFill>
                <a:srgbClr val="1BCBD5"/>
              </a:solidFill>
            </a:endParaRPr>
          </a:p>
        </p:txBody>
      </p:sp>
      <p:sp>
        <p:nvSpPr>
          <p:cNvPr id="173" name="Google Shape;173;p29"/>
          <p:cNvSpPr txBox="1"/>
          <p:nvPr>
            <p:ph idx="1" type="body"/>
          </p:nvPr>
        </p:nvSpPr>
        <p:spPr>
          <a:xfrm>
            <a:off x="368850" y="1695950"/>
            <a:ext cx="8406300" cy="32949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solidFill>
                  <a:srgbClr val="F3F3F3"/>
                </a:solidFill>
              </a:rPr>
              <a:t>So </a:t>
            </a:r>
            <a:r>
              <a:rPr b="1" lang="en" sz="2400">
                <a:solidFill>
                  <a:srgbClr val="1BCBD5"/>
                </a:solidFill>
              </a:rPr>
              <a:t>use the force!</a:t>
            </a:r>
            <a:endParaRPr b="1" sz="2400">
              <a:solidFill>
                <a:srgbClr val="1BCBD5"/>
              </a:solidFill>
            </a:endParaRPr>
          </a:p>
          <a:p>
            <a:pPr indent="0" lvl="0" marL="0" rtl="0" algn="l">
              <a:spcBef>
                <a:spcPts val="0"/>
              </a:spcBef>
              <a:spcAft>
                <a:spcPts val="0"/>
              </a:spcAft>
              <a:buNone/>
            </a:pPr>
            <a:r>
              <a:t/>
            </a:r>
            <a:endParaRPr>
              <a:solidFill>
                <a:srgbClr val="FFFFFF"/>
              </a:solidFill>
            </a:endParaRPr>
          </a:p>
        </p:txBody>
      </p:sp>
      <p:cxnSp>
        <p:nvCxnSpPr>
          <p:cNvPr id="174" name="Google Shape;174;p29"/>
          <p:cNvCxnSpPr/>
          <p:nvPr/>
        </p:nvCxnSpPr>
        <p:spPr>
          <a:xfrm>
            <a:off x="258000" y="1545850"/>
            <a:ext cx="8628000" cy="0"/>
          </a:xfrm>
          <a:prstGeom prst="straightConnector1">
            <a:avLst/>
          </a:prstGeom>
          <a:noFill/>
          <a:ln cap="flat" cmpd="sng" w="28575">
            <a:solidFill>
              <a:schemeClr val="accent5"/>
            </a:solidFill>
            <a:prstDash val="solid"/>
            <a:round/>
            <a:headEnd len="med" w="med" type="none"/>
            <a:tailEnd len="med" w="med" type="none"/>
          </a:ln>
        </p:spPr>
      </p:cxnSp>
      <p:pic>
        <p:nvPicPr>
          <p:cNvPr id="175" name="Google Shape;175;p29"/>
          <p:cNvPicPr preferRelativeResize="0"/>
          <p:nvPr/>
        </p:nvPicPr>
        <p:blipFill>
          <a:blip r:embed="rId3">
            <a:alphaModFix/>
          </a:blip>
          <a:stretch>
            <a:fillRect/>
          </a:stretch>
        </p:blipFill>
        <p:spPr>
          <a:xfrm flipH="1">
            <a:off x="3790282" y="1868450"/>
            <a:ext cx="5042025" cy="2244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235500" y="238100"/>
            <a:ext cx="8468100" cy="15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FFFFFF"/>
                </a:solidFill>
              </a:rPr>
              <a:t>Your vote is especially powerful in midterm elections </a:t>
            </a:r>
            <a:r>
              <a:rPr b="1" i="1" lang="en" sz="3200">
                <a:solidFill>
                  <a:srgbClr val="FFFFFF"/>
                </a:solidFill>
              </a:rPr>
              <a:t>because fewer people vote in them.</a:t>
            </a:r>
            <a:endParaRPr b="1" i="1" sz="3200">
              <a:solidFill>
                <a:srgbClr val="FFFFFF"/>
              </a:solidFill>
            </a:endParaRPr>
          </a:p>
        </p:txBody>
      </p:sp>
      <p:sp>
        <p:nvSpPr>
          <p:cNvPr id="181" name="Google Shape;181;p30"/>
          <p:cNvSpPr txBox="1"/>
          <p:nvPr>
            <p:ph idx="1" type="body"/>
          </p:nvPr>
        </p:nvSpPr>
        <p:spPr>
          <a:xfrm>
            <a:off x="311700" y="2203650"/>
            <a:ext cx="8520600" cy="269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Members of Congress influence everything from pollution to criminal justice reform to funding for the military, the arts and social programs. They also approve presidential nominees – including judges.</a:t>
            </a:r>
            <a:endParaRPr>
              <a:solidFill>
                <a:srgbClr val="F3F3F3"/>
              </a:solidFill>
            </a:endParaRPr>
          </a:p>
          <a:p>
            <a:pPr indent="0" lvl="0" marL="0" rtl="0" algn="l">
              <a:spcBef>
                <a:spcPts val="1600"/>
              </a:spcBef>
              <a:spcAft>
                <a:spcPts val="0"/>
              </a:spcAft>
              <a:buNone/>
            </a:pPr>
            <a:r>
              <a:rPr b="1" lang="en">
                <a:solidFill>
                  <a:srgbClr val="F3F3F3"/>
                </a:solidFill>
              </a:rPr>
              <a:t>State and local elected officials make decisions that affect you every day:</a:t>
            </a:r>
            <a:endParaRPr b="1">
              <a:solidFill>
                <a:srgbClr val="F3F3F3"/>
              </a:solidFill>
            </a:endParaRPr>
          </a:p>
          <a:p>
            <a:pPr indent="-342900" lvl="0" marL="914400" rtl="0" algn="l">
              <a:spcBef>
                <a:spcPts val="1000"/>
              </a:spcBef>
              <a:spcAft>
                <a:spcPts val="0"/>
              </a:spcAft>
              <a:buClr>
                <a:srgbClr val="F3F3F3"/>
              </a:buClr>
              <a:buSzPts val="1800"/>
              <a:buChar char="➔"/>
            </a:pPr>
            <a:r>
              <a:rPr lang="en">
                <a:solidFill>
                  <a:srgbClr val="F3F3F3"/>
                </a:solidFill>
              </a:rPr>
              <a:t>Legislation</a:t>
            </a:r>
            <a:r>
              <a:rPr lang="en">
                <a:solidFill>
                  <a:srgbClr val="F3F3F3"/>
                </a:solidFill>
              </a:rPr>
              <a:t> on reproductive rights, LGBTQ+ rights and even voting rights</a:t>
            </a:r>
            <a:endParaRPr>
              <a:solidFill>
                <a:srgbClr val="F3F3F3"/>
              </a:solidFill>
            </a:endParaRPr>
          </a:p>
          <a:p>
            <a:pPr indent="-342900" lvl="0" marL="914400" rtl="0" algn="l">
              <a:spcBef>
                <a:spcPts val="0"/>
              </a:spcBef>
              <a:spcAft>
                <a:spcPts val="0"/>
              </a:spcAft>
              <a:buClr>
                <a:srgbClr val="F3F3F3"/>
              </a:buClr>
              <a:buSzPts val="1800"/>
              <a:buChar char="➔"/>
            </a:pPr>
            <a:r>
              <a:rPr lang="en">
                <a:solidFill>
                  <a:srgbClr val="F3F3F3"/>
                </a:solidFill>
              </a:rPr>
              <a:t>funding for schools, libraries, parks and public transit</a:t>
            </a:r>
            <a:endParaRPr>
              <a:solidFill>
                <a:srgbClr val="F3F3F3"/>
              </a:solidFill>
            </a:endParaRPr>
          </a:p>
          <a:p>
            <a:pPr indent="-342900" lvl="0" marL="914400" rtl="0" algn="l">
              <a:spcBef>
                <a:spcPts val="0"/>
              </a:spcBef>
              <a:spcAft>
                <a:spcPts val="0"/>
              </a:spcAft>
              <a:buClr>
                <a:srgbClr val="F3F3F3"/>
              </a:buClr>
              <a:buSzPts val="1800"/>
              <a:buChar char="➔"/>
            </a:pPr>
            <a:r>
              <a:rPr lang="en">
                <a:solidFill>
                  <a:srgbClr val="F3F3F3"/>
                </a:solidFill>
              </a:rPr>
              <a:t>oversight of police departments, courts and public works</a:t>
            </a:r>
            <a:endParaRPr>
              <a:solidFill>
                <a:srgbClr val="F3F3F3"/>
              </a:solidFill>
            </a:endParaRPr>
          </a:p>
          <a:p>
            <a:pPr indent="0" lvl="0" marL="914400" rtl="0" algn="l">
              <a:spcBef>
                <a:spcPts val="1600"/>
              </a:spcBef>
              <a:spcAft>
                <a:spcPts val="0"/>
              </a:spcAft>
              <a:buNone/>
            </a:pPr>
            <a:r>
              <a:t/>
            </a:r>
            <a:endParaRPr>
              <a:solidFill>
                <a:srgbClr val="F3F3F3"/>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t/>
            </a:r>
            <a:endParaRPr sz="2400">
              <a:solidFill>
                <a:srgbClr val="FFFFFF"/>
              </a:solidFill>
            </a:endParaRPr>
          </a:p>
        </p:txBody>
      </p:sp>
      <p:cxnSp>
        <p:nvCxnSpPr>
          <p:cNvPr id="182" name="Google Shape;182;p30"/>
          <p:cNvCxnSpPr/>
          <p:nvPr/>
        </p:nvCxnSpPr>
        <p:spPr>
          <a:xfrm>
            <a:off x="362325" y="1922600"/>
            <a:ext cx="84399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245400" y="312100"/>
            <a:ext cx="7543800" cy="45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rPr>
              <a:t>And in 2022, 34 of the 100 Senate seats are up for election.</a:t>
            </a:r>
            <a:endParaRPr b="1" sz="3100">
              <a:solidFill>
                <a:srgbClr val="FFFFFF"/>
              </a:solidFill>
            </a:endParaRPr>
          </a:p>
          <a:p>
            <a:pPr indent="0" lvl="0" marL="0" rtl="0" algn="l">
              <a:spcBef>
                <a:spcPts val="0"/>
              </a:spcBef>
              <a:spcAft>
                <a:spcPts val="0"/>
              </a:spcAft>
              <a:buClr>
                <a:schemeClr val="dk1"/>
              </a:buClr>
              <a:buSzPts val="1100"/>
              <a:buFont typeface="Arial"/>
              <a:buNone/>
            </a:pPr>
            <a:r>
              <a:t/>
            </a:r>
            <a:endParaRPr i="1" sz="1800">
              <a:solidFill>
                <a:srgbClr val="F3F3F3"/>
              </a:solidFill>
            </a:endParaRPr>
          </a:p>
          <a:p>
            <a:pPr indent="-137160" lvl="0" marL="137160" rtl="0" algn="l">
              <a:spcBef>
                <a:spcPts val="0"/>
              </a:spcBef>
              <a:spcAft>
                <a:spcPts val="0"/>
              </a:spcAft>
              <a:buClr>
                <a:schemeClr val="dk1"/>
              </a:buClr>
              <a:buSzPts val="1100"/>
              <a:buFont typeface="Arial"/>
              <a:buNone/>
            </a:pPr>
            <a:r>
              <a:rPr i="1" lang="en" sz="1800">
                <a:solidFill>
                  <a:srgbClr val="F3F3F3"/>
                </a:solidFill>
              </a:rPr>
              <a:t>14 are held by Democrats and 20 by </a:t>
            </a:r>
            <a:endParaRPr i="1" sz="1800">
              <a:solidFill>
                <a:srgbClr val="F3F3F3"/>
              </a:solidFill>
            </a:endParaRPr>
          </a:p>
          <a:p>
            <a:pPr indent="-137160" lvl="0" marL="137160" rtl="0" algn="l">
              <a:spcBef>
                <a:spcPts val="0"/>
              </a:spcBef>
              <a:spcAft>
                <a:spcPts val="0"/>
              </a:spcAft>
              <a:buClr>
                <a:schemeClr val="dk1"/>
              </a:buClr>
              <a:buSzPts val="1100"/>
              <a:buFont typeface="Arial"/>
              <a:buNone/>
            </a:pPr>
            <a:r>
              <a:rPr i="1" lang="en" sz="1800">
                <a:solidFill>
                  <a:srgbClr val="F3F3F3"/>
                </a:solidFill>
              </a:rPr>
              <a:t>Republicans. Right now, the Senate </a:t>
            </a:r>
            <a:endParaRPr i="1" sz="1800">
              <a:solidFill>
                <a:srgbClr val="F3F3F3"/>
              </a:solidFill>
            </a:endParaRPr>
          </a:p>
          <a:p>
            <a:pPr indent="-137160" lvl="0" marL="137160" rtl="0" algn="l">
              <a:spcBef>
                <a:spcPts val="0"/>
              </a:spcBef>
              <a:spcAft>
                <a:spcPts val="0"/>
              </a:spcAft>
              <a:buClr>
                <a:schemeClr val="dk1"/>
              </a:buClr>
              <a:buSzPts val="1100"/>
              <a:buFont typeface="Arial"/>
              <a:buNone/>
            </a:pPr>
            <a:r>
              <a:rPr i="1" lang="en" sz="1800">
                <a:solidFill>
                  <a:srgbClr val="F3F3F3"/>
                </a:solidFill>
              </a:rPr>
              <a:t>is split 50-50, so </a:t>
            </a:r>
            <a:r>
              <a:rPr b="1" i="1" lang="en" sz="1800">
                <a:solidFill>
                  <a:srgbClr val="1BCBD5"/>
                </a:solidFill>
              </a:rPr>
              <a:t>the 2022 election </a:t>
            </a:r>
            <a:endParaRPr b="1" i="1" sz="1800">
              <a:solidFill>
                <a:srgbClr val="1BCBD5"/>
              </a:solidFill>
            </a:endParaRPr>
          </a:p>
          <a:p>
            <a:pPr indent="-137160" lvl="0" marL="137160" rtl="0" algn="l">
              <a:spcBef>
                <a:spcPts val="0"/>
              </a:spcBef>
              <a:spcAft>
                <a:spcPts val="0"/>
              </a:spcAft>
              <a:buClr>
                <a:schemeClr val="dk1"/>
              </a:buClr>
              <a:buSzPts val="1100"/>
              <a:buFont typeface="Arial"/>
              <a:buNone/>
            </a:pPr>
            <a:r>
              <a:rPr b="1" i="1" lang="en" sz="1800">
                <a:solidFill>
                  <a:srgbClr val="1BCBD5"/>
                </a:solidFill>
              </a:rPr>
              <a:t>will determine whether progressive </a:t>
            </a:r>
            <a:endParaRPr b="1" i="1" sz="1800">
              <a:solidFill>
                <a:srgbClr val="1BCBD5"/>
              </a:solidFill>
            </a:endParaRPr>
          </a:p>
          <a:p>
            <a:pPr indent="-137160" lvl="0" marL="137160" rtl="0" algn="l">
              <a:spcBef>
                <a:spcPts val="0"/>
              </a:spcBef>
              <a:spcAft>
                <a:spcPts val="0"/>
              </a:spcAft>
              <a:buClr>
                <a:schemeClr val="dk1"/>
              </a:buClr>
              <a:buSzPts val="1100"/>
              <a:buFont typeface="Arial"/>
              <a:buNone/>
            </a:pPr>
            <a:r>
              <a:rPr b="1" i="1" lang="en" sz="1800">
                <a:solidFill>
                  <a:srgbClr val="1BCBD5"/>
                </a:solidFill>
              </a:rPr>
              <a:t>or conservative legislation gets </a:t>
            </a:r>
            <a:endParaRPr b="1" i="1" sz="1800">
              <a:solidFill>
                <a:srgbClr val="1BCBD5"/>
              </a:solidFill>
            </a:endParaRPr>
          </a:p>
          <a:p>
            <a:pPr indent="-137160" lvl="0" marL="137160" rtl="0" algn="l">
              <a:spcBef>
                <a:spcPts val="0"/>
              </a:spcBef>
              <a:spcAft>
                <a:spcPts val="0"/>
              </a:spcAft>
              <a:buClr>
                <a:schemeClr val="dk1"/>
              </a:buClr>
              <a:buSzPts val="1100"/>
              <a:buFont typeface="Arial"/>
              <a:buNone/>
            </a:pPr>
            <a:r>
              <a:rPr b="1" i="1" lang="en" sz="1800">
                <a:solidFill>
                  <a:srgbClr val="1BCBD5"/>
                </a:solidFill>
              </a:rPr>
              <a:t>passed or is blocked.</a:t>
            </a:r>
            <a:endParaRPr b="1" i="1" sz="1800">
              <a:solidFill>
                <a:srgbClr val="1BCBD5"/>
              </a:solidFill>
            </a:endParaRPr>
          </a:p>
          <a:p>
            <a:pPr indent="-137160" lvl="0" marL="137160" rtl="0" algn="l">
              <a:spcBef>
                <a:spcPts val="0"/>
              </a:spcBef>
              <a:spcAft>
                <a:spcPts val="0"/>
              </a:spcAft>
              <a:buClr>
                <a:schemeClr val="dk1"/>
              </a:buClr>
              <a:buSzPts val="1100"/>
              <a:buFont typeface="Arial"/>
              <a:buNone/>
            </a:pPr>
            <a:r>
              <a:t/>
            </a:r>
            <a:endParaRPr i="1" sz="1800">
              <a:solidFill>
                <a:srgbClr val="F3F3F3"/>
              </a:solidFill>
            </a:endParaRPr>
          </a:p>
          <a:p>
            <a:pPr indent="-137160" lvl="0" marL="137160" rtl="0" algn="l">
              <a:spcBef>
                <a:spcPts val="0"/>
              </a:spcBef>
              <a:spcAft>
                <a:spcPts val="0"/>
              </a:spcAft>
              <a:buClr>
                <a:schemeClr val="dk1"/>
              </a:buClr>
              <a:buSzPts val="1100"/>
              <a:buFont typeface="Arial"/>
              <a:buNone/>
            </a:pPr>
            <a:r>
              <a:rPr b="1" i="1" lang="en" sz="2200">
                <a:solidFill>
                  <a:srgbClr val="F3F3F3"/>
                </a:solidFill>
              </a:rPr>
              <a:t>This is a</a:t>
            </a:r>
            <a:r>
              <a:rPr i="1" lang="en" sz="2200">
                <a:solidFill>
                  <a:srgbClr val="F3F3F3"/>
                </a:solidFill>
              </a:rPr>
              <a:t> </a:t>
            </a:r>
            <a:r>
              <a:rPr b="1" i="1" lang="en" sz="2200">
                <a:solidFill>
                  <a:srgbClr val="1BCBD5"/>
                </a:solidFill>
              </a:rPr>
              <a:t>very big deal.</a:t>
            </a:r>
            <a:endParaRPr b="1" i="1" sz="2200">
              <a:solidFill>
                <a:srgbClr val="1BCBD5"/>
              </a:solidFill>
            </a:endParaRPr>
          </a:p>
          <a:p>
            <a:pPr indent="-137160" lvl="0" marL="137160" rtl="0" algn="l">
              <a:spcBef>
                <a:spcPts val="0"/>
              </a:spcBef>
              <a:spcAft>
                <a:spcPts val="0"/>
              </a:spcAft>
              <a:buClr>
                <a:schemeClr val="dk1"/>
              </a:buClr>
              <a:buSzPts val="1100"/>
              <a:buFont typeface="Arial"/>
              <a:buNone/>
            </a:pPr>
            <a:r>
              <a:t/>
            </a:r>
            <a:endParaRPr b="1" sz="2200">
              <a:solidFill>
                <a:srgbClr val="1BCBD5"/>
              </a:solidFill>
            </a:endParaRPr>
          </a:p>
          <a:p>
            <a:pPr indent="-137160" lvl="0" marL="137160" rtl="0" algn="l">
              <a:spcBef>
                <a:spcPts val="0"/>
              </a:spcBef>
              <a:spcAft>
                <a:spcPts val="0"/>
              </a:spcAft>
              <a:buClr>
                <a:schemeClr val="dk1"/>
              </a:buClr>
              <a:buSzPts val="1100"/>
              <a:buFont typeface="Arial"/>
              <a:buNone/>
            </a:pPr>
            <a:r>
              <a:rPr b="1" lang="en" sz="2200">
                <a:solidFill>
                  <a:schemeClr val="lt1"/>
                </a:solidFill>
              </a:rPr>
              <a:t>And </a:t>
            </a:r>
            <a:r>
              <a:rPr b="1" i="1" lang="en" sz="2200">
                <a:solidFill>
                  <a:srgbClr val="1BCBD5"/>
                </a:solidFill>
              </a:rPr>
              <a:t>all</a:t>
            </a:r>
            <a:r>
              <a:rPr b="1" lang="en" sz="2200">
                <a:solidFill>
                  <a:srgbClr val="1BCBD5"/>
                </a:solidFill>
              </a:rPr>
              <a:t> members of the House of Representatives</a:t>
            </a:r>
            <a:r>
              <a:rPr b="1" lang="en" sz="2200">
                <a:solidFill>
                  <a:schemeClr val="lt1"/>
                </a:solidFill>
              </a:rPr>
              <a:t> are up for election every </a:t>
            </a:r>
            <a:r>
              <a:rPr b="1" lang="en" sz="2200">
                <a:solidFill>
                  <a:srgbClr val="1BCBD5"/>
                </a:solidFill>
              </a:rPr>
              <a:t>two years!</a:t>
            </a:r>
            <a:endParaRPr b="1" sz="2200">
              <a:solidFill>
                <a:srgbClr val="1BCBD5"/>
              </a:solidFill>
            </a:endParaRPr>
          </a:p>
        </p:txBody>
      </p:sp>
      <p:pic>
        <p:nvPicPr>
          <p:cNvPr id="188" name="Google Shape;188;p31"/>
          <p:cNvPicPr preferRelativeResize="0"/>
          <p:nvPr/>
        </p:nvPicPr>
        <p:blipFill>
          <a:blip r:embed="rId3">
            <a:alphaModFix/>
          </a:blip>
          <a:stretch>
            <a:fillRect/>
          </a:stretch>
        </p:blipFill>
        <p:spPr>
          <a:xfrm>
            <a:off x="4572000" y="1444926"/>
            <a:ext cx="4329525" cy="2681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11700" y="325050"/>
            <a:ext cx="8520600" cy="169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1BCBD5"/>
                </a:solidFill>
              </a:rPr>
              <a:t>Why Register to Vote?</a:t>
            </a:r>
            <a:endParaRPr b="1">
              <a:solidFill>
                <a:srgbClr val="1BCBD5"/>
              </a:solidFill>
            </a:endParaRPr>
          </a:p>
        </p:txBody>
      </p:sp>
      <p:pic>
        <p:nvPicPr>
          <p:cNvPr id="65" name="Google Shape;65;p14"/>
          <p:cNvPicPr preferRelativeResize="0"/>
          <p:nvPr/>
        </p:nvPicPr>
        <p:blipFill>
          <a:blip r:embed="rId3">
            <a:alphaModFix/>
          </a:blip>
          <a:stretch>
            <a:fillRect/>
          </a:stretch>
        </p:blipFill>
        <p:spPr>
          <a:xfrm>
            <a:off x="3500438" y="2275350"/>
            <a:ext cx="2143125" cy="2143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245400" y="312100"/>
            <a:ext cx="8577900" cy="45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rPr>
              <a:t>College students have </a:t>
            </a:r>
            <a:r>
              <a:rPr b="1" lang="en" sz="3600">
                <a:solidFill>
                  <a:srgbClr val="FFFFFF"/>
                </a:solidFill>
              </a:rPr>
              <a:t>a</a:t>
            </a:r>
            <a:endParaRPr b="1" sz="3600">
              <a:solidFill>
                <a:srgbClr val="FFFFFF"/>
              </a:solidFill>
            </a:endParaRPr>
          </a:p>
          <a:p>
            <a:pPr indent="0" lvl="0" marL="0" rtl="0" algn="l">
              <a:spcBef>
                <a:spcPts val="0"/>
              </a:spcBef>
              <a:spcAft>
                <a:spcPts val="0"/>
              </a:spcAft>
              <a:buNone/>
            </a:pPr>
            <a:r>
              <a:rPr b="1" lang="en" sz="3600">
                <a:solidFill>
                  <a:srgbClr val="1BCBD5"/>
                </a:solidFill>
              </a:rPr>
              <a:t>superpower</a:t>
            </a:r>
            <a:r>
              <a:rPr b="1" lang="en" sz="3600">
                <a:solidFill>
                  <a:srgbClr val="1BCBD5"/>
                </a:solidFill>
              </a:rPr>
              <a:t>!</a:t>
            </a:r>
            <a:endParaRPr b="1" sz="3600">
              <a:solidFill>
                <a:srgbClr val="1BCBD5"/>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sz="2400">
              <a:solidFill>
                <a:srgbClr val="F3F3F3"/>
              </a:solidFill>
            </a:endParaRPr>
          </a:p>
          <a:p>
            <a:pPr indent="0" lvl="0" marL="0" rtl="0" algn="l">
              <a:spcBef>
                <a:spcPts val="0"/>
              </a:spcBef>
              <a:spcAft>
                <a:spcPts val="0"/>
              </a:spcAft>
              <a:buNone/>
            </a:pPr>
            <a:r>
              <a:rPr lang="en" sz="2400">
                <a:solidFill>
                  <a:srgbClr val="F3F3F3"/>
                </a:solidFill>
              </a:rPr>
              <a:t>You can choose to vote as a resident </a:t>
            </a:r>
            <a:r>
              <a:rPr lang="en" sz="2400">
                <a:solidFill>
                  <a:srgbClr val="F3F3F3"/>
                </a:solidFill>
              </a:rPr>
              <a:t>here on campus</a:t>
            </a:r>
            <a:r>
              <a:rPr lang="en" sz="2400">
                <a:solidFill>
                  <a:srgbClr val="F3F3F3"/>
                </a:solidFill>
              </a:rPr>
              <a:t> </a:t>
            </a:r>
            <a:r>
              <a:rPr i="1" lang="en" sz="2400">
                <a:solidFill>
                  <a:srgbClr val="1BCBD5"/>
                </a:solidFill>
              </a:rPr>
              <a:t>or</a:t>
            </a:r>
            <a:r>
              <a:rPr lang="en" sz="2400">
                <a:solidFill>
                  <a:srgbClr val="F3F3F3"/>
                </a:solidFill>
              </a:rPr>
              <a:t> as a resident where your parents live.  </a:t>
            </a:r>
            <a:endParaRPr sz="2400">
              <a:solidFill>
                <a:srgbClr val="F3F3F3"/>
              </a:solidFill>
            </a:endParaRPr>
          </a:p>
          <a:p>
            <a:pPr indent="0" lvl="0" marL="0" rtl="0" algn="l">
              <a:spcBef>
                <a:spcPts val="0"/>
              </a:spcBef>
              <a:spcAft>
                <a:spcPts val="0"/>
              </a:spcAft>
              <a:buNone/>
            </a:pPr>
            <a:r>
              <a:t/>
            </a:r>
            <a:endParaRPr sz="2400">
              <a:solidFill>
                <a:srgbClr val="F3F3F3"/>
              </a:solidFill>
            </a:endParaRPr>
          </a:p>
          <a:p>
            <a:pPr indent="0" lvl="0" marL="0" rtl="0" algn="l">
              <a:spcBef>
                <a:spcPts val="0"/>
              </a:spcBef>
              <a:spcAft>
                <a:spcPts val="0"/>
              </a:spcAft>
              <a:buNone/>
            </a:pPr>
            <a:r>
              <a:rPr lang="en" sz="2400">
                <a:solidFill>
                  <a:srgbClr val="F3F3F3"/>
                </a:solidFill>
              </a:rPr>
              <a:t>If you feel more connected to issues or candidates back home, you can register at your parents’ address and vote</a:t>
            </a:r>
            <a:r>
              <a:rPr lang="en" sz="2400">
                <a:solidFill>
                  <a:srgbClr val="F3F3F3"/>
                </a:solidFill>
              </a:rPr>
              <a:t> there</a:t>
            </a:r>
            <a:r>
              <a:rPr lang="en" sz="2400">
                <a:solidFill>
                  <a:srgbClr val="F3F3F3"/>
                </a:solidFill>
              </a:rPr>
              <a:t> in person or by mail.</a:t>
            </a:r>
            <a:endParaRPr sz="2400">
              <a:solidFill>
                <a:srgbClr val="F3F3F3"/>
              </a:solidFill>
            </a:endParaRPr>
          </a:p>
          <a:p>
            <a:pPr indent="0" lvl="0" marL="0" rtl="0" algn="l">
              <a:spcBef>
                <a:spcPts val="0"/>
              </a:spcBef>
              <a:spcAft>
                <a:spcPts val="0"/>
              </a:spcAft>
              <a:buNone/>
            </a:pPr>
            <a:r>
              <a:t/>
            </a:r>
            <a:endParaRPr sz="2400">
              <a:solidFill>
                <a:srgbClr val="FFFFFF"/>
              </a:solidFill>
            </a:endParaRPr>
          </a:p>
        </p:txBody>
      </p:sp>
      <p:cxnSp>
        <p:nvCxnSpPr>
          <p:cNvPr id="194" name="Google Shape;194;p32"/>
          <p:cNvCxnSpPr/>
          <p:nvPr/>
        </p:nvCxnSpPr>
        <p:spPr>
          <a:xfrm flipH="1" rot="10800000">
            <a:off x="355000" y="1710150"/>
            <a:ext cx="5241600" cy="8400"/>
          </a:xfrm>
          <a:prstGeom prst="straightConnector1">
            <a:avLst/>
          </a:prstGeom>
          <a:noFill/>
          <a:ln cap="flat" cmpd="sng" w="28575">
            <a:solidFill>
              <a:schemeClr val="accent5"/>
            </a:solidFill>
            <a:prstDash val="solid"/>
            <a:round/>
            <a:headEnd len="med" w="med" type="none"/>
            <a:tailEnd len="med" w="med" type="none"/>
          </a:ln>
        </p:spPr>
      </p:cxnSp>
      <p:pic>
        <p:nvPicPr>
          <p:cNvPr id="195" name="Google Shape;195;p32"/>
          <p:cNvPicPr preferRelativeResize="0"/>
          <p:nvPr/>
        </p:nvPicPr>
        <p:blipFill>
          <a:blip r:embed="rId3">
            <a:alphaModFix/>
          </a:blip>
          <a:stretch>
            <a:fillRect/>
          </a:stretch>
        </p:blipFill>
        <p:spPr>
          <a:xfrm flipH="1">
            <a:off x="5892150" y="312100"/>
            <a:ext cx="2630000" cy="2050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245400" y="312100"/>
            <a:ext cx="7543800" cy="45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During a presidential election year, if you are from a swing state, voting there has more influence.</a:t>
            </a:r>
            <a:endParaRPr b="1" sz="3000">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1000"/>
              </a:spcBef>
              <a:spcAft>
                <a:spcPts val="0"/>
              </a:spcAft>
              <a:buNone/>
            </a:pPr>
            <a:r>
              <a:rPr b="1" lang="en" sz="3600">
                <a:solidFill>
                  <a:srgbClr val="1BCBD5"/>
                </a:solidFill>
              </a:rPr>
              <a:t>MI  WI  OH  MN  NC  </a:t>
            </a:r>
            <a:br>
              <a:rPr b="1" lang="en" sz="3600">
                <a:solidFill>
                  <a:srgbClr val="1BCBD5"/>
                </a:solidFill>
              </a:rPr>
            </a:br>
            <a:r>
              <a:rPr b="1" lang="en" sz="3600">
                <a:solidFill>
                  <a:srgbClr val="1BCBD5"/>
                </a:solidFill>
              </a:rPr>
              <a:t>PA  TX  AZ  GA  FL</a:t>
            </a:r>
            <a:endParaRPr b="1" sz="3600">
              <a:solidFill>
                <a:srgbClr val="1BCBD5"/>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Clr>
                <a:schemeClr val="dk1"/>
              </a:buClr>
              <a:buSzPts val="1100"/>
              <a:buFont typeface="Arial"/>
              <a:buNone/>
            </a:pPr>
            <a:r>
              <a:t/>
            </a:r>
            <a:endParaRPr sz="1800">
              <a:solidFill>
                <a:srgbClr val="F3F3F3"/>
              </a:solidFill>
            </a:endParaRPr>
          </a:p>
          <a:p>
            <a:pPr indent="-137160" lvl="0" marL="137160" rtl="0" algn="l">
              <a:spcBef>
                <a:spcPts val="0"/>
              </a:spcBef>
              <a:spcAft>
                <a:spcPts val="0"/>
              </a:spcAft>
              <a:buClr>
                <a:schemeClr val="dk1"/>
              </a:buClr>
              <a:buSzPts val="1100"/>
              <a:buFont typeface="Arial"/>
              <a:buNone/>
            </a:pPr>
            <a:r>
              <a:rPr lang="en" sz="1800">
                <a:solidFill>
                  <a:srgbClr val="F3F3F3"/>
                </a:solidFill>
              </a:rPr>
              <a:t>* What’s a “swing state?” One where the outcome </a:t>
            </a:r>
            <a:br>
              <a:rPr lang="en" sz="1800">
                <a:solidFill>
                  <a:srgbClr val="F3F3F3"/>
                </a:solidFill>
              </a:rPr>
            </a:br>
            <a:r>
              <a:rPr lang="en" sz="1800">
                <a:solidFill>
                  <a:srgbClr val="F3F3F3"/>
                </a:solidFill>
              </a:rPr>
              <a:t>could go either way, based on </a:t>
            </a:r>
            <a:r>
              <a:rPr i="1" lang="en" sz="1800">
                <a:solidFill>
                  <a:srgbClr val="F3F3F3"/>
                </a:solidFill>
              </a:rPr>
              <a:t>just a few votes.</a:t>
            </a:r>
            <a:endParaRPr i="1" sz="1800">
              <a:solidFill>
                <a:srgbClr val="F3F3F3"/>
              </a:solidFill>
            </a:endParaRPr>
          </a:p>
        </p:txBody>
      </p:sp>
      <p:pic>
        <p:nvPicPr>
          <p:cNvPr id="201" name="Google Shape;201;p33"/>
          <p:cNvPicPr preferRelativeResize="0"/>
          <p:nvPr/>
        </p:nvPicPr>
        <p:blipFill>
          <a:blip r:embed="rId3">
            <a:alphaModFix/>
          </a:blip>
          <a:stretch>
            <a:fillRect/>
          </a:stretch>
        </p:blipFill>
        <p:spPr>
          <a:xfrm>
            <a:off x="4794170" y="1587800"/>
            <a:ext cx="4259074" cy="2634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245400" y="215325"/>
            <a:ext cx="8783700" cy="46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The</a:t>
            </a:r>
            <a:r>
              <a:rPr b="1" lang="en" sz="3000">
                <a:solidFill>
                  <a:srgbClr val="FFFFFF"/>
                </a:solidFill>
              </a:rPr>
              <a:t> midterm elections determine the balance of power in the Senate and House of Reps. </a:t>
            </a:r>
            <a:endParaRPr b="1" sz="3000">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1000"/>
              </a:spcBef>
              <a:spcAft>
                <a:spcPts val="0"/>
              </a:spcAft>
              <a:buNone/>
            </a:pPr>
            <a:r>
              <a:t/>
            </a:r>
            <a:endParaRPr b="1" sz="3600">
              <a:solidFill>
                <a:srgbClr val="1BCBD5"/>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Clr>
                <a:schemeClr val="dk1"/>
              </a:buClr>
              <a:buSzPts val="1100"/>
              <a:buFont typeface="Arial"/>
              <a:buNone/>
            </a:pPr>
            <a:r>
              <a:t/>
            </a:r>
            <a:endParaRPr sz="1800">
              <a:solidFill>
                <a:srgbClr val="F3F3F3"/>
              </a:solidFill>
            </a:endParaRPr>
          </a:p>
          <a:p>
            <a:pPr indent="-137160" lvl="0" marL="137160" rtl="0" algn="l">
              <a:spcBef>
                <a:spcPts val="0"/>
              </a:spcBef>
              <a:spcAft>
                <a:spcPts val="0"/>
              </a:spcAft>
              <a:buClr>
                <a:schemeClr val="dk1"/>
              </a:buClr>
              <a:buSzPts val="1100"/>
              <a:buFont typeface="Arial"/>
              <a:buNone/>
            </a:pPr>
            <a:r>
              <a:t/>
            </a:r>
            <a:endParaRPr i="1" sz="1800">
              <a:solidFill>
                <a:srgbClr val="F3F3F3"/>
              </a:solidFill>
            </a:endParaRPr>
          </a:p>
        </p:txBody>
      </p:sp>
      <p:pic>
        <p:nvPicPr>
          <p:cNvPr id="207" name="Google Shape;207;p34"/>
          <p:cNvPicPr preferRelativeResize="0"/>
          <p:nvPr/>
        </p:nvPicPr>
        <p:blipFill>
          <a:blip r:embed="rId3">
            <a:alphaModFix/>
          </a:blip>
          <a:stretch>
            <a:fillRect/>
          </a:stretch>
        </p:blipFill>
        <p:spPr>
          <a:xfrm>
            <a:off x="1808700" y="1234500"/>
            <a:ext cx="5269225" cy="3758850"/>
          </a:xfrm>
          <a:prstGeom prst="rect">
            <a:avLst/>
          </a:prstGeom>
          <a:noFill/>
          <a:ln>
            <a:noFill/>
          </a:ln>
        </p:spPr>
      </p:pic>
      <p:sp>
        <p:nvSpPr>
          <p:cNvPr id="208" name="Google Shape;208;p34"/>
          <p:cNvSpPr txBox="1"/>
          <p:nvPr/>
        </p:nvSpPr>
        <p:spPr>
          <a:xfrm>
            <a:off x="1808700" y="4903725"/>
            <a:ext cx="3760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rPr>
              <a:t>Source: Washington Post</a:t>
            </a:r>
            <a:endParaRPr sz="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245400" y="312100"/>
            <a:ext cx="7543800" cy="45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And l</a:t>
            </a:r>
            <a:r>
              <a:rPr b="1" lang="en" sz="3000">
                <a:solidFill>
                  <a:srgbClr val="FFFFFF"/>
                </a:solidFill>
              </a:rPr>
              <a:t>ocal elections are happening </a:t>
            </a:r>
            <a:endParaRPr b="1" sz="3000">
              <a:solidFill>
                <a:srgbClr val="FFFFFF"/>
              </a:solidFill>
            </a:endParaRPr>
          </a:p>
          <a:p>
            <a:pPr indent="0" lvl="0" marL="0" rtl="0" algn="l">
              <a:spcBef>
                <a:spcPts val="0"/>
              </a:spcBef>
              <a:spcAft>
                <a:spcPts val="0"/>
              </a:spcAft>
              <a:buNone/>
            </a:pPr>
            <a:r>
              <a:rPr b="1" lang="en" sz="3600">
                <a:solidFill>
                  <a:srgbClr val="1BCBD5"/>
                </a:solidFill>
              </a:rPr>
              <a:t>all the time!</a:t>
            </a:r>
            <a:endParaRPr b="1" sz="3600">
              <a:solidFill>
                <a:srgbClr val="1BCBD5"/>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342900" lvl="0" marL="457200" rtl="0" algn="l">
              <a:spcBef>
                <a:spcPts val="0"/>
              </a:spcBef>
              <a:spcAft>
                <a:spcPts val="0"/>
              </a:spcAft>
              <a:buClr>
                <a:srgbClr val="F3F3F3"/>
              </a:buClr>
              <a:buSzPts val="1800"/>
              <a:buChar char="●"/>
            </a:pPr>
            <a:r>
              <a:rPr b="1" lang="en" sz="1800">
                <a:solidFill>
                  <a:srgbClr val="F3F3F3"/>
                </a:solidFill>
              </a:rPr>
              <a:t>In November 2022, there will be 36 governors, 30 lieutenant governors, 30 attorneys general, and 27 secretaries of state up for election. </a:t>
            </a:r>
            <a:endParaRPr b="1" sz="1800">
              <a:solidFill>
                <a:srgbClr val="F3F3F3"/>
              </a:solidFill>
            </a:endParaRPr>
          </a:p>
          <a:p>
            <a:pPr indent="0" lvl="0" marL="457200" rtl="0" algn="l">
              <a:spcBef>
                <a:spcPts val="0"/>
              </a:spcBef>
              <a:spcAft>
                <a:spcPts val="0"/>
              </a:spcAft>
              <a:buNone/>
            </a:pPr>
            <a:r>
              <a:t/>
            </a:r>
            <a:endParaRPr b="1" sz="1800">
              <a:solidFill>
                <a:srgbClr val="F3F3F3"/>
              </a:solidFill>
            </a:endParaRPr>
          </a:p>
          <a:p>
            <a:pPr indent="-342900" lvl="0" marL="457200" rtl="0" algn="l">
              <a:spcBef>
                <a:spcPts val="0"/>
              </a:spcBef>
              <a:spcAft>
                <a:spcPts val="0"/>
              </a:spcAft>
              <a:buClr>
                <a:srgbClr val="F3F3F3"/>
              </a:buClr>
              <a:buSzPts val="1800"/>
              <a:buChar char="●"/>
            </a:pPr>
            <a:r>
              <a:rPr b="1" lang="en" sz="1800">
                <a:solidFill>
                  <a:srgbClr val="F3F3F3"/>
                </a:solidFill>
              </a:rPr>
              <a:t>There will also be lots of “down ballot” elections.</a:t>
            </a:r>
            <a:endParaRPr b="1" sz="1800">
              <a:solidFill>
                <a:srgbClr val="F3F3F3"/>
              </a:solidFill>
            </a:endParaRPr>
          </a:p>
          <a:p>
            <a:pPr indent="0" lvl="0" marL="0" rtl="0" algn="l">
              <a:spcBef>
                <a:spcPts val="0"/>
              </a:spcBef>
              <a:spcAft>
                <a:spcPts val="0"/>
              </a:spcAft>
              <a:buNone/>
            </a:pPr>
            <a:r>
              <a:t/>
            </a:r>
            <a:endParaRPr b="1" sz="1800">
              <a:solidFill>
                <a:srgbClr val="F3F3F3"/>
              </a:solidFill>
            </a:endParaRPr>
          </a:p>
          <a:p>
            <a:pPr indent="-342900" lvl="0" marL="457200" rtl="0" algn="l">
              <a:spcBef>
                <a:spcPts val="0"/>
              </a:spcBef>
              <a:spcAft>
                <a:spcPts val="0"/>
              </a:spcAft>
              <a:buClr>
                <a:srgbClr val="F3F3F3"/>
              </a:buClr>
              <a:buSzPts val="1800"/>
              <a:buChar char="●"/>
            </a:pPr>
            <a:r>
              <a:rPr b="1" lang="en" sz="1800">
                <a:solidFill>
                  <a:srgbClr val="F3F3F3"/>
                </a:solidFill>
              </a:rPr>
              <a:t>Find out about your local elections at Ballotpedia.org</a:t>
            </a:r>
            <a:endParaRPr b="1" sz="1800">
              <a:solidFill>
                <a:srgbClr val="F3F3F3"/>
              </a:solidFill>
            </a:endParaRPr>
          </a:p>
          <a:p>
            <a:pPr indent="-137160" lvl="0" marL="137160" rtl="0" algn="l">
              <a:spcBef>
                <a:spcPts val="0"/>
              </a:spcBef>
              <a:spcAft>
                <a:spcPts val="0"/>
              </a:spcAft>
              <a:buClr>
                <a:schemeClr val="dk1"/>
              </a:buClr>
              <a:buSzPts val="1100"/>
              <a:buFont typeface="Arial"/>
              <a:buNone/>
            </a:pPr>
            <a:r>
              <a:t/>
            </a:r>
            <a:endParaRPr i="1" sz="1800">
              <a:solidFill>
                <a:srgbClr val="F3F3F3"/>
              </a:solidFill>
            </a:endParaRPr>
          </a:p>
        </p:txBody>
      </p:sp>
      <p:pic>
        <p:nvPicPr>
          <p:cNvPr id="214" name="Google Shape;214;p35"/>
          <p:cNvPicPr preferRelativeResize="0"/>
          <p:nvPr/>
        </p:nvPicPr>
        <p:blipFill>
          <a:blip r:embed="rId3">
            <a:alphaModFix/>
          </a:blip>
          <a:stretch>
            <a:fillRect/>
          </a:stretch>
        </p:blipFill>
        <p:spPr>
          <a:xfrm>
            <a:off x="3548275" y="1166013"/>
            <a:ext cx="2362200" cy="371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FFFFFF"/>
                </a:solidFill>
              </a:rPr>
              <a:t>So think about where you want to vote</a:t>
            </a:r>
            <a:endParaRPr b="1" sz="2900">
              <a:solidFill>
                <a:srgbClr val="FFFFFF"/>
              </a:solidFill>
            </a:endParaRPr>
          </a:p>
        </p:txBody>
      </p:sp>
      <p:sp>
        <p:nvSpPr>
          <p:cNvPr id="220" name="Google Shape;220;p36"/>
          <p:cNvSpPr txBox="1"/>
          <p:nvPr>
            <p:ph idx="1" type="body"/>
          </p:nvPr>
        </p:nvSpPr>
        <p:spPr>
          <a:xfrm>
            <a:off x="235850" y="1250875"/>
            <a:ext cx="8520600" cy="30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For now, you just need to register. </a:t>
            </a:r>
            <a:endParaRPr>
              <a:solidFill>
                <a:srgbClr val="F3F3F3"/>
              </a:solidFill>
            </a:endParaRPr>
          </a:p>
          <a:p>
            <a:pPr indent="0" lvl="0" marL="0" rtl="0" algn="l">
              <a:spcBef>
                <a:spcPts val="1600"/>
              </a:spcBef>
              <a:spcAft>
                <a:spcPts val="0"/>
              </a:spcAft>
              <a:buNone/>
            </a:pPr>
            <a:r>
              <a:rPr lang="en">
                <a:solidFill>
                  <a:srgbClr val="F3F3F3"/>
                </a:solidFill>
              </a:rPr>
              <a:t>Next year, if you want to vote-by-mail at either location, we’ll help you do that.</a:t>
            </a:r>
            <a:endParaRPr>
              <a:solidFill>
                <a:srgbClr val="F3F3F3"/>
              </a:solidFill>
            </a:endParaRPr>
          </a:p>
          <a:p>
            <a:pPr indent="0" lvl="0" marL="0" rtl="0" algn="l">
              <a:spcBef>
                <a:spcPts val="1600"/>
              </a:spcBef>
              <a:spcAft>
                <a:spcPts val="0"/>
              </a:spcAft>
              <a:buNone/>
            </a:pPr>
            <a:r>
              <a:t/>
            </a:r>
            <a:endParaRPr b="1">
              <a:solidFill>
                <a:srgbClr val="1BCBD5"/>
              </a:solidFill>
            </a:endParaRPr>
          </a:p>
          <a:p>
            <a:pPr indent="0" lvl="0" marL="0" rtl="0" algn="l">
              <a:spcBef>
                <a:spcPts val="0"/>
              </a:spcBef>
              <a:spcAft>
                <a:spcPts val="0"/>
              </a:spcAft>
              <a:buNone/>
            </a:pPr>
            <a:r>
              <a:rPr b="1" lang="en">
                <a:solidFill>
                  <a:srgbClr val="1BCBD5"/>
                </a:solidFill>
              </a:rPr>
              <a:t>FOR NOW, CHOOSE:</a:t>
            </a:r>
            <a:endParaRPr b="1">
              <a:solidFill>
                <a:srgbClr val="1BCBD5"/>
              </a:solidFill>
            </a:endParaRPr>
          </a:p>
          <a:p>
            <a:pPr indent="0" lvl="0" marL="0" rtl="0" algn="l">
              <a:spcBef>
                <a:spcPts val="1600"/>
              </a:spcBef>
              <a:spcAft>
                <a:spcPts val="0"/>
              </a:spcAft>
              <a:buNone/>
            </a:pPr>
            <a:r>
              <a:rPr b="1" lang="en">
                <a:solidFill>
                  <a:srgbClr val="F3F3F3"/>
                </a:solidFill>
              </a:rPr>
              <a:t>Option 1:</a:t>
            </a:r>
            <a:r>
              <a:rPr lang="en">
                <a:solidFill>
                  <a:srgbClr val="F3F3F3"/>
                </a:solidFill>
              </a:rPr>
              <a:t> Here on campus </a:t>
            </a:r>
            <a:endParaRPr>
              <a:solidFill>
                <a:srgbClr val="F3F3F3"/>
              </a:solidFill>
            </a:endParaRPr>
          </a:p>
          <a:p>
            <a:pPr indent="0" lvl="0" marL="0" rtl="0" algn="l">
              <a:spcBef>
                <a:spcPts val="1600"/>
              </a:spcBef>
              <a:spcAft>
                <a:spcPts val="1600"/>
              </a:spcAft>
              <a:buNone/>
            </a:pPr>
            <a:r>
              <a:rPr b="1" lang="en">
                <a:solidFill>
                  <a:srgbClr val="F3F3F3"/>
                </a:solidFill>
              </a:rPr>
              <a:t>Option 2:</a:t>
            </a:r>
            <a:r>
              <a:rPr lang="en">
                <a:solidFill>
                  <a:srgbClr val="F3F3F3"/>
                </a:solidFill>
              </a:rPr>
              <a:t> Back home</a:t>
            </a:r>
            <a:endParaRPr>
              <a:solidFill>
                <a:srgbClr val="F3F3F3"/>
              </a:solidFill>
            </a:endParaRPr>
          </a:p>
        </p:txBody>
      </p:sp>
      <p:pic>
        <p:nvPicPr>
          <p:cNvPr id="221" name="Google Shape;221;p36"/>
          <p:cNvPicPr preferRelativeResize="0"/>
          <p:nvPr/>
        </p:nvPicPr>
        <p:blipFill rotWithShape="1">
          <a:blip r:embed="rId3">
            <a:alphaModFix/>
          </a:blip>
          <a:srcRect b="21980" l="0" r="-1071" t="9006"/>
          <a:stretch/>
        </p:blipFill>
        <p:spPr>
          <a:xfrm>
            <a:off x="3858275" y="2481550"/>
            <a:ext cx="4839000" cy="1844625"/>
          </a:xfrm>
          <a:prstGeom prst="rect">
            <a:avLst/>
          </a:prstGeom>
          <a:noFill/>
          <a:ln>
            <a:noFill/>
          </a:ln>
        </p:spPr>
      </p:pic>
      <p:sp>
        <p:nvSpPr>
          <p:cNvPr id="222" name="Google Shape;222;p36"/>
          <p:cNvSpPr txBox="1"/>
          <p:nvPr/>
        </p:nvSpPr>
        <p:spPr>
          <a:xfrm rot="-367488">
            <a:off x="5169471" y="4336703"/>
            <a:ext cx="1771411" cy="42541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veat"/>
                <a:ea typeface="Caveat"/>
                <a:cs typeface="Caveat"/>
                <a:sym typeface="Caveat"/>
              </a:rPr>
              <a:t>AKA Vote-by-Mail!</a:t>
            </a:r>
            <a:endParaRPr sz="1800">
              <a:latin typeface="Caveat"/>
              <a:ea typeface="Caveat"/>
              <a:cs typeface="Caveat"/>
              <a:sym typeface="Caveat"/>
            </a:endParaRPr>
          </a:p>
        </p:txBody>
      </p:sp>
      <p:cxnSp>
        <p:nvCxnSpPr>
          <p:cNvPr id="223" name="Google Shape;223;p36"/>
          <p:cNvCxnSpPr/>
          <p:nvPr/>
        </p:nvCxnSpPr>
        <p:spPr>
          <a:xfrm>
            <a:off x="362325" y="1116850"/>
            <a:ext cx="84399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311700" y="445025"/>
            <a:ext cx="5427300" cy="40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1BCBD5"/>
                </a:solidFill>
                <a:highlight>
                  <a:srgbClr val="000000"/>
                </a:highlight>
              </a:rPr>
              <a:t>Convinced?</a:t>
            </a:r>
            <a:endParaRPr b="1" sz="4300">
              <a:solidFill>
                <a:srgbClr val="1BCBD5"/>
              </a:solidFill>
              <a:highlight>
                <a:srgbClr val="000000"/>
              </a:highlight>
            </a:endParaRPr>
          </a:p>
          <a:p>
            <a:pPr indent="0" lvl="0" marL="0" rtl="0" algn="l">
              <a:spcBef>
                <a:spcPts val="1000"/>
              </a:spcBef>
              <a:spcAft>
                <a:spcPts val="0"/>
              </a:spcAft>
              <a:buNone/>
            </a:pPr>
            <a:r>
              <a:rPr b="1" lang="en">
                <a:solidFill>
                  <a:srgbClr val="FFFFFF"/>
                </a:solidFill>
                <a:highlight>
                  <a:srgbClr val="000000"/>
                </a:highlight>
              </a:rPr>
              <a:t>It really</a:t>
            </a:r>
            <a:r>
              <a:rPr b="1" i="1" lang="en">
                <a:solidFill>
                  <a:srgbClr val="FFFFFF"/>
                </a:solidFill>
                <a:highlight>
                  <a:srgbClr val="000000"/>
                </a:highlight>
              </a:rPr>
              <a:t> is</a:t>
            </a:r>
            <a:r>
              <a:rPr b="1" lang="en">
                <a:solidFill>
                  <a:srgbClr val="FFFFFF"/>
                </a:solidFill>
                <a:highlight>
                  <a:srgbClr val="000000"/>
                </a:highlight>
              </a:rPr>
              <a:t> important to register to vote, and we are here to make it easy for you.</a:t>
            </a:r>
            <a:endParaRPr b="1">
              <a:solidFill>
                <a:srgbClr val="FFFFFF"/>
              </a:solidFill>
              <a:highlight>
                <a:srgbClr val="000000"/>
              </a:highlight>
            </a:endParaRPr>
          </a:p>
          <a:p>
            <a:pPr indent="0" lvl="0" marL="0" rtl="0" algn="l">
              <a:spcBef>
                <a:spcPts val="1000"/>
              </a:spcBef>
              <a:spcAft>
                <a:spcPts val="0"/>
              </a:spcAft>
              <a:buNone/>
            </a:pPr>
            <a:r>
              <a:rPr b="1" lang="en">
                <a:solidFill>
                  <a:srgbClr val="FFFFFF"/>
                </a:solidFill>
                <a:highlight>
                  <a:srgbClr val="000000"/>
                </a:highlight>
              </a:rPr>
              <a:t>And if you aren’t eligible to vote, you can help </a:t>
            </a:r>
            <a:r>
              <a:rPr b="1" lang="en">
                <a:solidFill>
                  <a:srgbClr val="FFFFFF"/>
                </a:solidFill>
                <a:highlight>
                  <a:srgbClr val="000000"/>
                </a:highlight>
              </a:rPr>
              <a:t>encourage</a:t>
            </a:r>
            <a:r>
              <a:rPr b="1" lang="en">
                <a:solidFill>
                  <a:srgbClr val="FFFFFF"/>
                </a:solidFill>
                <a:highlight>
                  <a:srgbClr val="000000"/>
                </a:highlight>
              </a:rPr>
              <a:t> people who are.</a:t>
            </a:r>
            <a:endParaRPr b="1">
              <a:solidFill>
                <a:srgbClr val="FFFFFF"/>
              </a:solidFill>
              <a:highlight>
                <a:srgbClr val="000000"/>
              </a:highlight>
            </a:endParaRPr>
          </a:p>
        </p:txBody>
      </p:sp>
      <p:pic>
        <p:nvPicPr>
          <p:cNvPr id="229" name="Google Shape;229;p37"/>
          <p:cNvPicPr preferRelativeResize="0"/>
          <p:nvPr/>
        </p:nvPicPr>
        <p:blipFill>
          <a:blip r:embed="rId3">
            <a:alphaModFix/>
          </a:blip>
          <a:stretch>
            <a:fillRect/>
          </a:stretch>
        </p:blipFill>
        <p:spPr>
          <a:xfrm>
            <a:off x="5464720" y="1773476"/>
            <a:ext cx="3272398" cy="31838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1181225" y="445025"/>
            <a:ext cx="7698900" cy="40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1BCBD5"/>
                </a:solidFill>
                <a:highlight>
                  <a:srgbClr val="000000"/>
                </a:highlight>
              </a:rPr>
              <a:t>If you are </a:t>
            </a:r>
            <a:r>
              <a:rPr b="1" lang="en" sz="2500">
                <a:solidFill>
                  <a:schemeClr val="lt1"/>
                </a:solidFill>
                <a:highlight>
                  <a:srgbClr val="000000"/>
                </a:highlight>
              </a:rPr>
              <a:t>already registered </a:t>
            </a:r>
            <a:r>
              <a:rPr b="1" lang="en" sz="2500">
                <a:solidFill>
                  <a:srgbClr val="1BCBD5"/>
                </a:solidFill>
                <a:highlight>
                  <a:srgbClr val="000000"/>
                </a:highlight>
              </a:rPr>
              <a:t>to vote </a:t>
            </a:r>
            <a:r>
              <a:rPr b="1" lang="en" sz="2500">
                <a:solidFill>
                  <a:schemeClr val="lt1"/>
                </a:solidFill>
                <a:highlight>
                  <a:srgbClr val="000000"/>
                </a:highlight>
              </a:rPr>
              <a:t>and you do not want to change</a:t>
            </a:r>
            <a:r>
              <a:rPr b="1" lang="en" sz="2500">
                <a:solidFill>
                  <a:srgbClr val="1BCBD5"/>
                </a:solidFill>
                <a:highlight>
                  <a:srgbClr val="000000"/>
                </a:highlight>
              </a:rPr>
              <a:t> your registration location, or if you are </a:t>
            </a:r>
            <a:r>
              <a:rPr b="1" lang="en" sz="2500">
                <a:solidFill>
                  <a:schemeClr val="lt1"/>
                </a:solidFill>
                <a:highlight>
                  <a:srgbClr val="000000"/>
                </a:highlight>
              </a:rPr>
              <a:t>not eligible</a:t>
            </a:r>
            <a:r>
              <a:rPr b="1" lang="en" sz="2500">
                <a:solidFill>
                  <a:srgbClr val="1BCBD5"/>
                </a:solidFill>
                <a:highlight>
                  <a:srgbClr val="000000"/>
                </a:highlight>
              </a:rPr>
              <a:t> to vote or </a:t>
            </a:r>
            <a:r>
              <a:rPr b="1" lang="en" sz="2500">
                <a:solidFill>
                  <a:schemeClr val="lt1"/>
                </a:solidFill>
                <a:highlight>
                  <a:srgbClr val="000000"/>
                </a:highlight>
              </a:rPr>
              <a:t>don’t want to</a:t>
            </a:r>
            <a:r>
              <a:rPr b="1" lang="en" sz="2500">
                <a:solidFill>
                  <a:srgbClr val="1BCBD5"/>
                </a:solidFill>
                <a:highlight>
                  <a:srgbClr val="000000"/>
                </a:highlight>
              </a:rPr>
              <a:t>, </a:t>
            </a:r>
            <a:r>
              <a:rPr b="1" lang="en" sz="2500">
                <a:solidFill>
                  <a:schemeClr val="lt1"/>
                </a:solidFill>
                <a:highlight>
                  <a:srgbClr val="000000"/>
                </a:highlight>
              </a:rPr>
              <a:t>you’re done!</a:t>
            </a:r>
            <a:endParaRPr b="1" sz="2500">
              <a:solidFill>
                <a:schemeClr val="lt1"/>
              </a:solidFill>
              <a:highlight>
                <a:srgbClr val="000000"/>
              </a:highlight>
            </a:endParaRPr>
          </a:p>
          <a:p>
            <a:pPr indent="0" lvl="0" marL="0" rtl="0" algn="l">
              <a:spcBef>
                <a:spcPts val="0"/>
              </a:spcBef>
              <a:spcAft>
                <a:spcPts val="0"/>
              </a:spcAft>
              <a:buNone/>
            </a:pPr>
            <a:r>
              <a:t/>
            </a:r>
            <a:endParaRPr b="1" sz="2500">
              <a:solidFill>
                <a:schemeClr val="lt1"/>
              </a:solidFill>
              <a:highlight>
                <a:srgbClr val="000000"/>
              </a:highlight>
            </a:endParaRPr>
          </a:p>
          <a:p>
            <a:pPr indent="0" lvl="0" marL="0" rtl="0" algn="l">
              <a:spcBef>
                <a:spcPts val="0"/>
              </a:spcBef>
              <a:spcAft>
                <a:spcPts val="0"/>
              </a:spcAft>
              <a:buNone/>
            </a:pPr>
            <a:r>
              <a:t/>
            </a:r>
            <a:endParaRPr b="1" sz="2500">
              <a:solidFill>
                <a:schemeClr val="lt1"/>
              </a:solidFill>
              <a:highlight>
                <a:srgbClr val="000000"/>
              </a:highlight>
            </a:endParaRPr>
          </a:p>
          <a:p>
            <a:pPr indent="0" lvl="0" marL="0" rtl="0" algn="l">
              <a:spcBef>
                <a:spcPts val="0"/>
              </a:spcBef>
              <a:spcAft>
                <a:spcPts val="0"/>
              </a:spcAft>
              <a:buNone/>
            </a:pPr>
            <a:r>
              <a:rPr b="1" lang="en" sz="2500">
                <a:solidFill>
                  <a:srgbClr val="1BCBD5"/>
                </a:solidFill>
                <a:highlight>
                  <a:schemeClr val="dk1"/>
                </a:highlight>
              </a:rPr>
              <a:t>If you are </a:t>
            </a:r>
            <a:r>
              <a:rPr b="1" lang="en" sz="2500">
                <a:solidFill>
                  <a:schemeClr val="lt1"/>
                </a:solidFill>
                <a:highlight>
                  <a:schemeClr val="dk1"/>
                </a:highlight>
              </a:rPr>
              <a:t>not registered </a:t>
            </a:r>
            <a:r>
              <a:rPr b="1" lang="en" sz="2500">
                <a:solidFill>
                  <a:srgbClr val="1BCBD5"/>
                </a:solidFill>
                <a:highlight>
                  <a:schemeClr val="dk1"/>
                </a:highlight>
              </a:rPr>
              <a:t>to vote or you are </a:t>
            </a:r>
            <a:r>
              <a:rPr b="1" lang="en" sz="2500">
                <a:solidFill>
                  <a:schemeClr val="lt1"/>
                </a:solidFill>
                <a:highlight>
                  <a:schemeClr val="dk1"/>
                </a:highlight>
              </a:rPr>
              <a:t>already registered</a:t>
            </a:r>
            <a:r>
              <a:rPr b="1" lang="en" sz="2500">
                <a:solidFill>
                  <a:srgbClr val="1BCBD5"/>
                </a:solidFill>
                <a:highlight>
                  <a:schemeClr val="dk1"/>
                </a:highlight>
              </a:rPr>
              <a:t> to vote </a:t>
            </a:r>
            <a:r>
              <a:rPr b="1" lang="en" sz="2500">
                <a:solidFill>
                  <a:schemeClr val="lt1"/>
                </a:solidFill>
                <a:highlight>
                  <a:schemeClr val="dk1"/>
                </a:highlight>
              </a:rPr>
              <a:t>and you do</a:t>
            </a:r>
            <a:r>
              <a:rPr b="1" lang="en" sz="2500">
                <a:solidFill>
                  <a:srgbClr val="1BCBD5"/>
                </a:solidFill>
                <a:highlight>
                  <a:schemeClr val="dk1"/>
                </a:highlight>
              </a:rPr>
              <a:t> want to </a:t>
            </a:r>
            <a:r>
              <a:rPr b="1" lang="en" sz="2500">
                <a:solidFill>
                  <a:schemeClr val="lt1"/>
                </a:solidFill>
                <a:highlight>
                  <a:schemeClr val="dk1"/>
                </a:highlight>
              </a:rPr>
              <a:t>change</a:t>
            </a:r>
            <a:r>
              <a:rPr b="1" lang="en" sz="2500">
                <a:solidFill>
                  <a:srgbClr val="1BCBD5"/>
                </a:solidFill>
                <a:highlight>
                  <a:schemeClr val="dk1"/>
                </a:highlight>
              </a:rPr>
              <a:t> your registration, </a:t>
            </a:r>
            <a:r>
              <a:rPr b="1" lang="en" sz="2500">
                <a:solidFill>
                  <a:schemeClr val="lt1"/>
                </a:solidFill>
                <a:highlight>
                  <a:schemeClr val="dk1"/>
                </a:highlight>
              </a:rPr>
              <a:t>move to the front of the room.</a:t>
            </a:r>
            <a:endParaRPr b="1" sz="2500">
              <a:solidFill>
                <a:schemeClr val="lt1"/>
              </a:solidFill>
              <a:highlight>
                <a:schemeClr val="dk1"/>
              </a:highlight>
            </a:endParaRPr>
          </a:p>
          <a:p>
            <a:pPr indent="0" lvl="0" marL="0" rtl="0" algn="l">
              <a:spcBef>
                <a:spcPts val="0"/>
              </a:spcBef>
              <a:spcAft>
                <a:spcPts val="0"/>
              </a:spcAft>
              <a:buNone/>
            </a:pPr>
            <a:r>
              <a:t/>
            </a:r>
            <a:endParaRPr b="1">
              <a:solidFill>
                <a:srgbClr val="FFFFFF"/>
              </a:solidFill>
              <a:highlight>
                <a:srgbClr val="000000"/>
              </a:highlight>
            </a:endParaRPr>
          </a:p>
        </p:txBody>
      </p:sp>
      <p:grpSp>
        <p:nvGrpSpPr>
          <p:cNvPr id="235" name="Google Shape;235;p38"/>
          <p:cNvGrpSpPr/>
          <p:nvPr/>
        </p:nvGrpSpPr>
        <p:grpSpPr>
          <a:xfrm>
            <a:off x="311850" y="626506"/>
            <a:ext cx="525324" cy="427225"/>
            <a:chOff x="3719151" y="2784870"/>
            <a:chExt cx="1207364" cy="981901"/>
          </a:xfrm>
        </p:grpSpPr>
        <p:sp>
          <p:nvSpPr>
            <p:cNvPr id="236" name="Google Shape;236;p38"/>
            <p:cNvSpPr/>
            <p:nvPr/>
          </p:nvSpPr>
          <p:spPr>
            <a:xfrm rot="-2700000">
              <a:off x="3915268" y="3095902"/>
              <a:ext cx="279166" cy="670337"/>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8"/>
            <p:cNvSpPr/>
            <p:nvPr/>
          </p:nvSpPr>
          <p:spPr>
            <a:xfrm rot="2522254">
              <a:off x="4326007" y="2740838"/>
              <a:ext cx="279114" cy="1066064"/>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38"/>
          <p:cNvGrpSpPr/>
          <p:nvPr/>
        </p:nvGrpSpPr>
        <p:grpSpPr>
          <a:xfrm>
            <a:off x="311850" y="2863431"/>
            <a:ext cx="525324" cy="427225"/>
            <a:chOff x="3719151" y="2784870"/>
            <a:chExt cx="1207364" cy="981901"/>
          </a:xfrm>
        </p:grpSpPr>
        <p:sp>
          <p:nvSpPr>
            <p:cNvPr id="239" name="Google Shape;239;p38"/>
            <p:cNvSpPr/>
            <p:nvPr/>
          </p:nvSpPr>
          <p:spPr>
            <a:xfrm rot="-2700000">
              <a:off x="3915268" y="3095902"/>
              <a:ext cx="279166" cy="670337"/>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8"/>
            <p:cNvSpPr/>
            <p:nvPr/>
          </p:nvSpPr>
          <p:spPr>
            <a:xfrm rot="2522254">
              <a:off x="4326007" y="2740838"/>
              <a:ext cx="279114" cy="1066064"/>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BCBD5"/>
                </a:solidFill>
              </a:rPr>
              <a:t>Let’s do it!</a:t>
            </a:r>
            <a:endParaRPr b="1">
              <a:solidFill>
                <a:srgbClr val="1BCBD5"/>
              </a:solidFill>
            </a:endParaRPr>
          </a:p>
        </p:txBody>
      </p:sp>
      <p:sp>
        <p:nvSpPr>
          <p:cNvPr id="246" name="Google Shape;246;p39"/>
          <p:cNvSpPr txBox="1"/>
          <p:nvPr>
            <p:ph idx="1" type="body"/>
          </p:nvPr>
        </p:nvSpPr>
        <p:spPr>
          <a:xfrm>
            <a:off x="969575" y="1017725"/>
            <a:ext cx="7862700" cy="397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lt1"/>
                </a:solidFill>
              </a:rPr>
              <a:t>We will distribute a </a:t>
            </a:r>
            <a:r>
              <a:rPr lang="en" sz="2700">
                <a:solidFill>
                  <a:schemeClr val="lt1"/>
                </a:solidFill>
              </a:rPr>
              <a:t>registration</a:t>
            </a:r>
            <a:r>
              <a:rPr lang="en" sz="2700">
                <a:solidFill>
                  <a:schemeClr val="lt1"/>
                </a:solidFill>
              </a:rPr>
              <a:t> form.</a:t>
            </a:r>
            <a:endParaRPr sz="2700">
              <a:solidFill>
                <a:srgbClr val="1BCBD5"/>
              </a:solidFill>
            </a:endParaRPr>
          </a:p>
          <a:p>
            <a:pPr indent="0" lvl="0" marL="0" rtl="0" algn="l">
              <a:spcBef>
                <a:spcPts val="1600"/>
              </a:spcBef>
              <a:spcAft>
                <a:spcPts val="0"/>
              </a:spcAft>
              <a:buNone/>
            </a:pPr>
            <a:r>
              <a:rPr lang="en" sz="2700">
                <a:solidFill>
                  <a:schemeClr val="lt1"/>
                </a:solidFill>
              </a:rPr>
              <a:t>Please follow along with us as we fill it out together--in ink and in your neatest handwriting.</a:t>
            </a:r>
            <a:endParaRPr sz="2700">
              <a:solidFill>
                <a:schemeClr val="lt1"/>
              </a:solidFill>
            </a:endParaRPr>
          </a:p>
          <a:p>
            <a:pPr indent="0" lvl="0" marL="0" rtl="0" algn="l">
              <a:spcBef>
                <a:spcPts val="1600"/>
              </a:spcBef>
              <a:spcAft>
                <a:spcPts val="0"/>
              </a:spcAft>
              <a:buClr>
                <a:schemeClr val="dk1"/>
              </a:buClr>
              <a:buSzPts val="1100"/>
              <a:buFont typeface="Arial"/>
              <a:buNone/>
            </a:pPr>
            <a:r>
              <a:rPr lang="en" sz="2700">
                <a:solidFill>
                  <a:schemeClr val="lt1"/>
                </a:solidFill>
              </a:rPr>
              <a:t>Then we’ll photocopy your ID, put everything in an envelope and mail it for you*</a:t>
            </a:r>
            <a:endParaRPr sz="2700">
              <a:solidFill>
                <a:schemeClr val="lt1"/>
              </a:solidFill>
            </a:endParaRPr>
          </a:p>
          <a:p>
            <a:pPr indent="0" lvl="0" marL="0" rtl="0" algn="l">
              <a:spcBef>
                <a:spcPts val="1600"/>
              </a:spcBef>
              <a:spcAft>
                <a:spcPts val="0"/>
              </a:spcAft>
              <a:buClr>
                <a:schemeClr val="dk1"/>
              </a:buClr>
              <a:buSzPts val="1100"/>
              <a:buFont typeface="Arial"/>
              <a:buNone/>
            </a:pPr>
            <a:r>
              <a:rPr lang="en" sz="2000">
                <a:solidFill>
                  <a:schemeClr val="lt1"/>
                </a:solidFill>
              </a:rPr>
              <a:t>*Unless you are from Texas or New Mexico, in which case you’ll stuff the envelope and mail it yourself! </a:t>
            </a:r>
            <a:endParaRPr sz="2000">
              <a:solidFill>
                <a:schemeClr val="lt1"/>
              </a:solidFill>
            </a:endParaRPr>
          </a:p>
          <a:p>
            <a:pPr indent="0" lvl="0" marL="0" rtl="0" algn="r">
              <a:spcBef>
                <a:spcPts val="1600"/>
              </a:spcBef>
              <a:spcAft>
                <a:spcPts val="1600"/>
              </a:spcAft>
              <a:buNone/>
            </a:pPr>
            <a:r>
              <a:t/>
            </a:r>
            <a:endParaRPr i="1">
              <a:solidFill>
                <a:schemeClr val="lt1"/>
              </a:solidFill>
            </a:endParaRPr>
          </a:p>
        </p:txBody>
      </p:sp>
      <p:grpSp>
        <p:nvGrpSpPr>
          <p:cNvPr id="247" name="Google Shape;247;p39"/>
          <p:cNvGrpSpPr/>
          <p:nvPr/>
        </p:nvGrpSpPr>
        <p:grpSpPr>
          <a:xfrm>
            <a:off x="311850" y="1154581"/>
            <a:ext cx="525324" cy="427225"/>
            <a:chOff x="3719151" y="2784870"/>
            <a:chExt cx="1207364" cy="981901"/>
          </a:xfrm>
        </p:grpSpPr>
        <p:sp>
          <p:nvSpPr>
            <p:cNvPr id="248" name="Google Shape;248;p39"/>
            <p:cNvSpPr/>
            <p:nvPr/>
          </p:nvSpPr>
          <p:spPr>
            <a:xfrm rot="-2700000">
              <a:off x="3915268" y="3095902"/>
              <a:ext cx="279166" cy="670337"/>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9"/>
            <p:cNvSpPr/>
            <p:nvPr/>
          </p:nvSpPr>
          <p:spPr>
            <a:xfrm rot="2522254">
              <a:off x="4326007" y="2740838"/>
              <a:ext cx="279114" cy="1066064"/>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39"/>
          <p:cNvGrpSpPr/>
          <p:nvPr/>
        </p:nvGrpSpPr>
        <p:grpSpPr>
          <a:xfrm>
            <a:off x="311850" y="1883484"/>
            <a:ext cx="525324" cy="427225"/>
            <a:chOff x="3719151" y="2784870"/>
            <a:chExt cx="1207364" cy="981901"/>
          </a:xfrm>
        </p:grpSpPr>
        <p:sp>
          <p:nvSpPr>
            <p:cNvPr id="251" name="Google Shape;251;p39"/>
            <p:cNvSpPr/>
            <p:nvPr/>
          </p:nvSpPr>
          <p:spPr>
            <a:xfrm rot="-2700000">
              <a:off x="3915268" y="3095902"/>
              <a:ext cx="279166" cy="670337"/>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9"/>
            <p:cNvSpPr/>
            <p:nvPr/>
          </p:nvSpPr>
          <p:spPr>
            <a:xfrm rot="2522254">
              <a:off x="4326007" y="2740838"/>
              <a:ext cx="279114" cy="1066064"/>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39"/>
          <p:cNvGrpSpPr/>
          <p:nvPr/>
        </p:nvGrpSpPr>
        <p:grpSpPr>
          <a:xfrm>
            <a:off x="311851" y="2942034"/>
            <a:ext cx="525324" cy="372239"/>
            <a:chOff x="3719151" y="2784870"/>
            <a:chExt cx="1207364" cy="981901"/>
          </a:xfrm>
        </p:grpSpPr>
        <p:sp>
          <p:nvSpPr>
            <p:cNvPr id="254" name="Google Shape;254;p39"/>
            <p:cNvSpPr/>
            <p:nvPr/>
          </p:nvSpPr>
          <p:spPr>
            <a:xfrm rot="-2700000">
              <a:off x="3915268" y="3095902"/>
              <a:ext cx="279166" cy="670337"/>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9"/>
            <p:cNvSpPr/>
            <p:nvPr/>
          </p:nvSpPr>
          <p:spPr>
            <a:xfrm rot="2522254">
              <a:off x="4326007" y="2740838"/>
              <a:ext cx="279114" cy="1066064"/>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BCBD5"/>
                </a:solidFill>
              </a:rPr>
              <a:t>Get your Driver’s license or state ID out</a:t>
            </a:r>
            <a:endParaRPr>
              <a:solidFill>
                <a:srgbClr val="1BCBD5"/>
              </a:solidFill>
            </a:endParaRPr>
          </a:p>
        </p:txBody>
      </p:sp>
      <p:sp>
        <p:nvSpPr>
          <p:cNvPr id="261" name="Google Shape;261;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If you are from one of these states, you’ll need your social security number instead: </a:t>
            </a:r>
            <a:endParaRPr>
              <a:solidFill>
                <a:schemeClr val="lt1"/>
              </a:solidFill>
            </a:endParaRPr>
          </a:p>
          <a:p>
            <a:pPr indent="-317500" lvl="1" marL="914400" rtl="0" algn="l">
              <a:spcBef>
                <a:spcPts val="0"/>
              </a:spcBef>
              <a:spcAft>
                <a:spcPts val="0"/>
              </a:spcAft>
              <a:buClr>
                <a:srgbClr val="1BCBD5"/>
              </a:buClr>
              <a:buSzPts val="1400"/>
              <a:buChar char="○"/>
            </a:pPr>
            <a:r>
              <a:rPr lang="en">
                <a:solidFill>
                  <a:srgbClr val="1BCBD5"/>
                </a:solidFill>
              </a:rPr>
              <a:t>Kentucky</a:t>
            </a:r>
            <a:endParaRPr>
              <a:solidFill>
                <a:srgbClr val="1BCBD5"/>
              </a:solidFill>
            </a:endParaRPr>
          </a:p>
          <a:p>
            <a:pPr indent="-317500" lvl="1" marL="914400" rtl="0" algn="l">
              <a:spcBef>
                <a:spcPts val="0"/>
              </a:spcBef>
              <a:spcAft>
                <a:spcPts val="0"/>
              </a:spcAft>
              <a:buClr>
                <a:srgbClr val="1BCBD5"/>
              </a:buClr>
              <a:buSzPts val="1400"/>
              <a:buChar char="○"/>
            </a:pPr>
            <a:r>
              <a:rPr lang="en">
                <a:solidFill>
                  <a:srgbClr val="1BCBD5"/>
                </a:solidFill>
              </a:rPr>
              <a:t>New Mexico</a:t>
            </a:r>
            <a:endParaRPr>
              <a:solidFill>
                <a:srgbClr val="1BCBD5"/>
              </a:solidFill>
            </a:endParaRPr>
          </a:p>
          <a:p>
            <a:pPr indent="-317500" lvl="1" marL="914400" rtl="0" algn="l">
              <a:spcBef>
                <a:spcPts val="0"/>
              </a:spcBef>
              <a:spcAft>
                <a:spcPts val="0"/>
              </a:spcAft>
              <a:buClr>
                <a:srgbClr val="1BCBD5"/>
              </a:buClr>
              <a:buSzPts val="1400"/>
              <a:buChar char="○"/>
            </a:pPr>
            <a:r>
              <a:rPr lang="en">
                <a:solidFill>
                  <a:srgbClr val="1BCBD5"/>
                </a:solidFill>
              </a:rPr>
              <a:t>Tennessee</a:t>
            </a:r>
            <a:endParaRPr>
              <a:solidFill>
                <a:srgbClr val="1BCBD5"/>
              </a:solidFill>
            </a:endParaRPr>
          </a:p>
          <a:p>
            <a:pPr indent="-317500" lvl="1" marL="914400" rtl="0" algn="l">
              <a:spcBef>
                <a:spcPts val="0"/>
              </a:spcBef>
              <a:spcAft>
                <a:spcPts val="0"/>
              </a:spcAft>
              <a:buClr>
                <a:srgbClr val="1BCBD5"/>
              </a:buClr>
              <a:buSzPts val="1400"/>
              <a:buChar char="○"/>
            </a:pPr>
            <a:r>
              <a:rPr lang="en">
                <a:solidFill>
                  <a:srgbClr val="1BCBD5"/>
                </a:solidFill>
              </a:rPr>
              <a:t>Virginia</a:t>
            </a:r>
            <a:endParaRPr>
              <a:solidFill>
                <a:srgbClr val="1BCBD5"/>
              </a:solidFill>
            </a:endParaRPr>
          </a:p>
          <a:p>
            <a:pPr indent="-342900" lvl="0" marL="457200" rtl="0" algn="l">
              <a:spcBef>
                <a:spcPts val="0"/>
              </a:spcBef>
              <a:spcAft>
                <a:spcPts val="0"/>
              </a:spcAft>
              <a:buClr>
                <a:schemeClr val="lt1"/>
              </a:buClr>
              <a:buSzPts val="1800"/>
              <a:buChar char="●"/>
            </a:pPr>
            <a:r>
              <a:rPr lang="en">
                <a:solidFill>
                  <a:srgbClr val="1BCBD5"/>
                </a:solidFill>
              </a:rPr>
              <a:t>Missouri</a:t>
            </a:r>
            <a:r>
              <a:rPr lang="en">
                <a:solidFill>
                  <a:schemeClr val="lt1"/>
                </a:solidFill>
              </a:rPr>
              <a:t> wants both your driver’s license and SSN, if you </a:t>
            </a:r>
            <a:r>
              <a:rPr lang="en">
                <a:solidFill>
                  <a:schemeClr val="lt1"/>
                </a:solidFill>
              </a:rPr>
              <a:t>have</a:t>
            </a:r>
            <a:r>
              <a:rPr lang="en">
                <a:solidFill>
                  <a:schemeClr val="lt1"/>
                </a:solidFill>
              </a:rPr>
              <a:t> both</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These states require DL: </a:t>
            </a:r>
            <a:r>
              <a:rPr lang="en">
                <a:solidFill>
                  <a:srgbClr val="1BCBD5"/>
                </a:solidFill>
              </a:rPr>
              <a:t>Maryland, Connecticut and Iowa</a:t>
            </a:r>
            <a:endParaRPr>
              <a:solidFill>
                <a:srgbClr val="1BCBD5"/>
              </a:solidFill>
            </a:endParaRPr>
          </a:p>
          <a:p>
            <a:pPr indent="-342900" lvl="0" marL="457200" rtl="0" algn="l">
              <a:spcBef>
                <a:spcPts val="0"/>
              </a:spcBef>
              <a:spcAft>
                <a:spcPts val="0"/>
              </a:spcAft>
              <a:buClr>
                <a:schemeClr val="lt1"/>
              </a:buClr>
              <a:buSzPts val="1800"/>
              <a:buChar char="●"/>
            </a:pPr>
            <a:r>
              <a:rPr lang="en">
                <a:solidFill>
                  <a:schemeClr val="lt1"/>
                </a:solidFill>
              </a:rPr>
              <a:t>If </a:t>
            </a:r>
            <a:r>
              <a:rPr lang="en">
                <a:solidFill>
                  <a:schemeClr val="lt1"/>
                </a:solidFill>
              </a:rPr>
              <a:t>you</a:t>
            </a:r>
            <a:r>
              <a:rPr lang="en">
                <a:solidFill>
                  <a:schemeClr val="lt1"/>
                </a:solidFill>
              </a:rPr>
              <a:t> are from </a:t>
            </a:r>
            <a:r>
              <a:rPr lang="en">
                <a:solidFill>
                  <a:srgbClr val="1BCBD5"/>
                </a:solidFill>
              </a:rPr>
              <a:t>Texas, New Mexico or Wyoming, </a:t>
            </a:r>
            <a:r>
              <a:rPr lang="en">
                <a:solidFill>
                  <a:schemeClr val="lt1"/>
                </a:solidFill>
              </a:rPr>
              <a:t>come see us.</a:t>
            </a:r>
            <a:endParaRPr>
              <a:solidFill>
                <a:schemeClr val="lt1"/>
              </a:solidFill>
            </a:endParaRPr>
          </a:p>
          <a:p>
            <a:pPr indent="0" lvl="0" marL="0" rtl="0" algn="l">
              <a:spcBef>
                <a:spcPts val="1600"/>
              </a:spcBef>
              <a:spcAft>
                <a:spcPts val="1600"/>
              </a:spcAft>
              <a:buNone/>
            </a:pPr>
            <a:r>
              <a:rPr lang="en">
                <a:solidFill>
                  <a:schemeClr val="lt1"/>
                </a:solidFill>
              </a:rPr>
              <a:t>This is what you will need to put on line 6.</a:t>
            </a:r>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7" name="Google Shape;267;p41"/>
          <p:cNvPicPr preferRelativeResize="0"/>
          <p:nvPr/>
        </p:nvPicPr>
        <p:blipFill>
          <a:blip r:embed="rId3">
            <a:alphaModFix/>
          </a:blip>
          <a:stretch>
            <a:fillRect/>
          </a:stretch>
        </p:blipFill>
        <p:spPr>
          <a:xfrm>
            <a:off x="0" y="178650"/>
            <a:ext cx="9143998" cy="4748576"/>
          </a:xfrm>
          <a:prstGeom prst="rect">
            <a:avLst/>
          </a:prstGeom>
          <a:noFill/>
          <a:ln>
            <a:noFill/>
          </a:ln>
        </p:spPr>
      </p:pic>
      <p:sp>
        <p:nvSpPr>
          <p:cNvPr id="268" name="Google Shape;268;p41"/>
          <p:cNvSpPr txBox="1"/>
          <p:nvPr/>
        </p:nvSpPr>
        <p:spPr>
          <a:xfrm>
            <a:off x="744625" y="2220125"/>
            <a:ext cx="787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LEAVE THIS LINE BLANK!!</a:t>
            </a:r>
            <a:endParaRPr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57925"/>
            <a:ext cx="8520600" cy="63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FFFFFF"/>
                </a:solidFill>
              </a:rPr>
              <a:t>Maybe you’ve heard somebody say something like...</a:t>
            </a:r>
            <a:endParaRPr b="1" sz="2600">
              <a:solidFill>
                <a:srgbClr val="FFFFFF"/>
              </a:solidFill>
            </a:endParaRPr>
          </a:p>
        </p:txBody>
      </p:sp>
      <p:sp>
        <p:nvSpPr>
          <p:cNvPr id="71" name="Google Shape;71;p15"/>
          <p:cNvSpPr txBox="1"/>
          <p:nvPr>
            <p:ph idx="1" type="body"/>
          </p:nvPr>
        </p:nvSpPr>
        <p:spPr>
          <a:xfrm>
            <a:off x="311700" y="895125"/>
            <a:ext cx="6522900" cy="38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200">
                <a:solidFill>
                  <a:srgbClr val="F3F3F3"/>
                </a:solidFill>
              </a:rPr>
              <a:t>“I don’t vote because my one vote won’t make a difference.”</a:t>
            </a:r>
            <a:endParaRPr i="1" sz="2200">
              <a:solidFill>
                <a:srgbClr val="F3F3F3"/>
              </a:solidFill>
            </a:endParaRPr>
          </a:p>
          <a:p>
            <a:pPr indent="0" lvl="0" marL="0" rtl="0" algn="l">
              <a:spcBef>
                <a:spcPts val="1600"/>
              </a:spcBef>
              <a:spcAft>
                <a:spcPts val="0"/>
              </a:spcAft>
              <a:buNone/>
            </a:pPr>
            <a:r>
              <a:rPr i="1" lang="en" sz="2200">
                <a:solidFill>
                  <a:srgbClr val="F3F3F3"/>
                </a:solidFill>
              </a:rPr>
              <a:t>“I don’t vote because I don’t love any of the candidates. They’re really all the same.” </a:t>
            </a:r>
            <a:endParaRPr i="1" sz="2200">
              <a:solidFill>
                <a:srgbClr val="F3F3F3"/>
              </a:solidFill>
            </a:endParaRPr>
          </a:p>
          <a:p>
            <a:pPr indent="0" lvl="0" marL="0" rtl="0" algn="l">
              <a:spcBef>
                <a:spcPts val="1600"/>
              </a:spcBef>
              <a:spcAft>
                <a:spcPts val="0"/>
              </a:spcAft>
              <a:buNone/>
            </a:pPr>
            <a:r>
              <a:rPr i="1" lang="en" sz="2200">
                <a:solidFill>
                  <a:srgbClr val="F3F3F3"/>
                </a:solidFill>
              </a:rPr>
              <a:t>“I don’t vote because I don’t know enough about the candidates or the issues.”</a:t>
            </a:r>
            <a:endParaRPr i="1" sz="2200">
              <a:solidFill>
                <a:srgbClr val="F3F3F3"/>
              </a:solidFill>
            </a:endParaRPr>
          </a:p>
          <a:p>
            <a:pPr indent="0" lvl="0" marL="0" rtl="0" algn="l">
              <a:spcBef>
                <a:spcPts val="1600"/>
              </a:spcBef>
              <a:spcAft>
                <a:spcPts val="1600"/>
              </a:spcAft>
              <a:buNone/>
            </a:pPr>
            <a:r>
              <a:rPr i="1" lang="en" sz="2200">
                <a:solidFill>
                  <a:srgbClr val="F3F3F3"/>
                </a:solidFill>
              </a:rPr>
              <a:t>“I don’t vote because it’s just one more thing to do and I’m busy.”</a:t>
            </a:r>
            <a:endParaRPr>
              <a:solidFill>
                <a:srgbClr val="F3F3F3"/>
              </a:solidFill>
            </a:endParaRPr>
          </a:p>
        </p:txBody>
      </p:sp>
      <p:pic>
        <p:nvPicPr>
          <p:cNvPr id="72" name="Google Shape;72;p15"/>
          <p:cNvPicPr preferRelativeResize="0"/>
          <p:nvPr/>
        </p:nvPicPr>
        <p:blipFill rotWithShape="1">
          <a:blip r:embed="rId3">
            <a:alphaModFix/>
          </a:blip>
          <a:srcRect b="11709" l="10267" r="10259" t="5481"/>
          <a:stretch/>
        </p:blipFill>
        <p:spPr>
          <a:xfrm>
            <a:off x="6550225" y="1329363"/>
            <a:ext cx="2384750" cy="2484776"/>
          </a:xfrm>
          <a:prstGeom prst="rect">
            <a:avLst/>
          </a:prstGeom>
          <a:noFill/>
          <a:ln>
            <a:noFill/>
          </a:ln>
        </p:spPr>
      </p:pic>
      <p:cxnSp>
        <p:nvCxnSpPr>
          <p:cNvPr id="73" name="Google Shape;73;p15"/>
          <p:cNvCxnSpPr/>
          <p:nvPr/>
        </p:nvCxnSpPr>
        <p:spPr>
          <a:xfrm>
            <a:off x="306975" y="828525"/>
            <a:ext cx="86280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BCBD5"/>
                </a:solidFill>
              </a:rPr>
              <a:t>Addresses for residence halls</a:t>
            </a:r>
            <a:endParaRPr b="1">
              <a:solidFill>
                <a:srgbClr val="1BCBD5"/>
              </a:solidFill>
            </a:endParaRPr>
          </a:p>
        </p:txBody>
      </p:sp>
      <p:sp>
        <p:nvSpPr>
          <p:cNvPr id="274" name="Google Shape;274;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u="sng">
                <a:solidFill>
                  <a:schemeClr val="lt1"/>
                </a:solidFill>
                <a:latin typeface="Proxima Nova"/>
                <a:ea typeface="Proxima Nova"/>
                <a:cs typeface="Proxima Nova"/>
                <a:sym typeface="Proxima Nova"/>
              </a:rPr>
              <a:t>I</a:t>
            </a:r>
            <a:r>
              <a:rPr b="1" lang="en" sz="1900" u="sng">
                <a:solidFill>
                  <a:schemeClr val="lt1"/>
                </a:solidFill>
                <a:latin typeface="Proxima Nova"/>
                <a:ea typeface="Proxima Nova"/>
                <a:cs typeface="Proxima Nova"/>
                <a:sym typeface="Proxima Nova"/>
              </a:rPr>
              <a:t>F YOU LIVE IN:</a:t>
            </a:r>
            <a:r>
              <a:rPr b="1" lang="en" sz="1900">
                <a:solidFill>
                  <a:schemeClr val="lt1"/>
                </a:solidFill>
                <a:latin typeface="Proxima Nova"/>
                <a:ea typeface="Proxima Nova"/>
                <a:cs typeface="Proxima Nova"/>
                <a:sym typeface="Proxima Nova"/>
              </a:rPr>
              <a:t>				</a:t>
            </a:r>
            <a:r>
              <a:rPr b="1" lang="en" sz="1900" u="sng">
                <a:solidFill>
                  <a:schemeClr val="lt1"/>
                </a:solidFill>
                <a:latin typeface="Proxima Nova"/>
                <a:ea typeface="Proxima Nova"/>
                <a:cs typeface="Proxima Nova"/>
                <a:sym typeface="Proxima Nova"/>
              </a:rPr>
              <a:t>THE ADDRESS IS:</a:t>
            </a:r>
            <a:r>
              <a:rPr b="1" lang="en" sz="1600">
                <a:solidFill>
                  <a:schemeClr val="lt1"/>
                </a:solidFill>
                <a:latin typeface="Proxima Nova"/>
                <a:ea typeface="Proxima Nova"/>
                <a:cs typeface="Proxima Nova"/>
                <a:sym typeface="Proxima Nova"/>
              </a:rPr>
              <a:t>	</a:t>
            </a:r>
            <a:endParaRPr b="1" sz="1600">
              <a:solidFill>
                <a:schemeClr val="lt1"/>
              </a:solidFill>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rPr b="1" lang="en" sz="1600">
                <a:solidFill>
                  <a:schemeClr val="lt1"/>
                </a:solidFill>
                <a:latin typeface="Proxima Nova"/>
                <a:ea typeface="Proxima Nova"/>
                <a:cs typeface="Proxima Nova"/>
                <a:sym typeface="Proxima Nova"/>
              </a:rPr>
              <a:t>30 East						30 E. Balbo Dr., Chicago IL 60605</a:t>
            </a:r>
            <a:endParaRPr b="1" sz="1600">
              <a:solidFill>
                <a:schemeClr val="lt1"/>
              </a:solidFill>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rPr b="1" lang="en" sz="1600">
                <a:solidFill>
                  <a:schemeClr val="lt1"/>
                </a:solidFill>
                <a:latin typeface="Proxima Nova"/>
                <a:ea typeface="Proxima Nova"/>
                <a:cs typeface="Proxima Nova"/>
                <a:sym typeface="Proxima Nova"/>
              </a:rPr>
              <a:t>The Dwight					642 S. Clark St., Chicago IL 60605</a:t>
            </a:r>
            <a:endParaRPr sz="1600">
              <a:solidFill>
                <a:schemeClr val="lt1"/>
              </a:solidFill>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rPr b="1" lang="en" sz="1600">
                <a:solidFill>
                  <a:schemeClr val="lt1"/>
                </a:solidFill>
                <a:latin typeface="Proxima Nova"/>
                <a:ea typeface="Proxima Nova"/>
                <a:cs typeface="Proxima Nova"/>
                <a:sym typeface="Proxima Nova"/>
              </a:rPr>
              <a:t>The University Center			525 S. State St., Chicago IL 60605</a:t>
            </a:r>
            <a:endParaRPr b="1" sz="1600">
              <a:solidFill>
                <a:schemeClr val="lt1"/>
              </a:solidFill>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rPr b="1" lang="en" sz="1600">
                <a:solidFill>
                  <a:schemeClr val="lt1"/>
                </a:solidFill>
                <a:latin typeface="Proxima Nova"/>
                <a:ea typeface="Proxima Nova"/>
                <a:cs typeface="Proxima Nova"/>
                <a:sym typeface="Proxima Nova"/>
              </a:rPr>
              <a:t>The Arc						37 W. Van Buren St., Chicago IL 60605</a:t>
            </a:r>
            <a:endParaRPr b="1" sz="1600">
              <a:solidFill>
                <a:schemeClr val="lt1"/>
              </a:solidFill>
              <a:latin typeface="Proxima Nova"/>
              <a:ea typeface="Proxima Nova"/>
              <a:cs typeface="Proxima Nova"/>
              <a:sym typeface="Proxima Nova"/>
            </a:endParaRPr>
          </a:p>
          <a:p>
            <a:pPr indent="0" lvl="0" marL="0" rtl="0" algn="l">
              <a:lnSpc>
                <a:spcPct val="100000"/>
              </a:lnSpc>
              <a:spcBef>
                <a:spcPts val="1600"/>
              </a:spcBef>
              <a:spcAft>
                <a:spcPts val="0"/>
              </a:spcAft>
              <a:buClr>
                <a:schemeClr val="dk1"/>
              </a:buClr>
              <a:buSzPts val="1100"/>
              <a:buFont typeface="Arial"/>
              <a:buNone/>
            </a:pPr>
            <a:r>
              <a:rPr b="1" lang="en" sz="2400">
                <a:solidFill>
                  <a:srgbClr val="1BCBD5"/>
                </a:solidFill>
                <a:latin typeface="Montserrat"/>
                <a:ea typeface="Montserrat"/>
                <a:cs typeface="Montserrat"/>
                <a:sym typeface="Montserrat"/>
              </a:rPr>
              <a:t>Don’t forget to include your unit number!</a:t>
            </a:r>
            <a:endParaRPr b="1" sz="1200">
              <a:solidFill>
                <a:srgbClr val="1BCBD5"/>
              </a:solidFill>
              <a:latin typeface="Proxima Nova"/>
              <a:ea typeface="Proxima Nova"/>
              <a:cs typeface="Proxima Nova"/>
              <a:sym typeface="Proxima Nova"/>
            </a:endParaRPr>
          </a:p>
          <a:p>
            <a:pPr indent="0" lvl="0" marL="0" rtl="0" algn="l">
              <a:spcBef>
                <a:spcPts val="0"/>
              </a:spcBef>
              <a:spcAft>
                <a:spcPts val="1600"/>
              </a:spcAft>
              <a:buNone/>
            </a:pPr>
            <a:r>
              <a:t/>
            </a:r>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chemeClr val="lt1"/>
                </a:solidFill>
              </a:rPr>
              <a:t>What will happen next?</a:t>
            </a:r>
            <a:endParaRPr b="1" sz="3400">
              <a:solidFill>
                <a:schemeClr val="lt1"/>
              </a:solidFill>
            </a:endParaRPr>
          </a:p>
        </p:txBody>
      </p:sp>
      <p:sp>
        <p:nvSpPr>
          <p:cNvPr id="280" name="Google Shape;280;p43"/>
          <p:cNvSpPr txBox="1"/>
          <p:nvPr>
            <p:ph idx="1" type="body"/>
          </p:nvPr>
        </p:nvSpPr>
        <p:spPr>
          <a:xfrm>
            <a:off x="311700" y="951125"/>
            <a:ext cx="8520600" cy="39318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Char char="●"/>
            </a:pPr>
            <a:r>
              <a:rPr lang="en">
                <a:solidFill>
                  <a:srgbClr val="F3F3F3"/>
                </a:solidFill>
              </a:rPr>
              <a:t>Meet us outside this room so we can photocopy your ID and take care of the paperwork.</a:t>
            </a:r>
            <a:endParaRPr>
              <a:solidFill>
                <a:srgbClr val="F3F3F3"/>
              </a:solidFill>
            </a:endParaRPr>
          </a:p>
          <a:p>
            <a:pPr indent="-342900" lvl="0" marL="457200" rtl="0" algn="l">
              <a:lnSpc>
                <a:spcPct val="100000"/>
              </a:lnSpc>
              <a:spcBef>
                <a:spcPts val="2000"/>
              </a:spcBef>
              <a:spcAft>
                <a:spcPts val="0"/>
              </a:spcAft>
              <a:buClr>
                <a:schemeClr val="lt1"/>
              </a:buClr>
              <a:buSzPts val="1800"/>
              <a:buChar char="●"/>
            </a:pPr>
            <a:r>
              <a:rPr lang="en">
                <a:solidFill>
                  <a:srgbClr val="F3F3F3"/>
                </a:solidFill>
              </a:rPr>
              <a:t>We’ll give you a “what’s next” document and a Columbia Votes bracelet!</a:t>
            </a:r>
            <a:endParaRPr>
              <a:solidFill>
                <a:srgbClr val="F3F3F3"/>
              </a:solidFill>
            </a:endParaRPr>
          </a:p>
          <a:p>
            <a:pPr indent="-317500" lvl="0" marL="457200" rtl="0" algn="l">
              <a:lnSpc>
                <a:spcPct val="100000"/>
              </a:lnSpc>
              <a:spcBef>
                <a:spcPts val="2000"/>
              </a:spcBef>
              <a:spcAft>
                <a:spcPts val="0"/>
              </a:spcAft>
              <a:buClr>
                <a:srgbClr val="F3F3F3"/>
              </a:buClr>
              <a:buSzPts val="1400"/>
              <a:buChar char="●"/>
            </a:pPr>
            <a:r>
              <a:rPr lang="en">
                <a:solidFill>
                  <a:srgbClr val="F3F3F3"/>
                </a:solidFill>
              </a:rPr>
              <a:t>After you register to vote, you should receive </a:t>
            </a:r>
            <a:r>
              <a:rPr lang="en">
                <a:solidFill>
                  <a:schemeClr val="lt1"/>
                </a:solidFill>
              </a:rPr>
              <a:t>a </a:t>
            </a:r>
            <a:r>
              <a:rPr b="1" lang="en">
                <a:solidFill>
                  <a:schemeClr val="lt1"/>
                </a:solidFill>
              </a:rPr>
              <a:t>voter card</a:t>
            </a:r>
            <a:r>
              <a:rPr lang="en">
                <a:solidFill>
                  <a:schemeClr val="lt1"/>
                </a:solidFill>
              </a:rPr>
              <a:t> </a:t>
            </a:r>
            <a:r>
              <a:rPr lang="en">
                <a:solidFill>
                  <a:srgbClr val="F3F3F3"/>
                </a:solidFill>
              </a:rPr>
              <a:t>in the mail. (This card shows your residence address and voting location; it is </a:t>
            </a:r>
            <a:r>
              <a:rPr i="1" lang="en">
                <a:solidFill>
                  <a:srgbClr val="F3F3F3"/>
                </a:solidFill>
              </a:rPr>
              <a:t>not required for voting</a:t>
            </a:r>
            <a:r>
              <a:rPr lang="en">
                <a:solidFill>
                  <a:srgbClr val="F3F3F3"/>
                </a:solidFill>
              </a:rPr>
              <a:t>.) </a:t>
            </a:r>
            <a:endParaRPr>
              <a:solidFill>
                <a:srgbClr val="F3F3F3"/>
              </a:solidFill>
            </a:endParaRPr>
          </a:p>
          <a:p>
            <a:pPr indent="-342900" lvl="0" marL="457200" rtl="0" algn="l">
              <a:lnSpc>
                <a:spcPct val="100000"/>
              </a:lnSpc>
              <a:spcBef>
                <a:spcPts val="2000"/>
              </a:spcBef>
              <a:spcAft>
                <a:spcPts val="0"/>
              </a:spcAft>
              <a:buClr>
                <a:srgbClr val="F3F3F3"/>
              </a:buClr>
              <a:buSzPts val="1800"/>
              <a:buChar char="●"/>
            </a:pPr>
            <a:r>
              <a:rPr lang="en">
                <a:solidFill>
                  <a:srgbClr val="F3F3F3"/>
                </a:solidFill>
              </a:rPr>
              <a:t>You can go to </a:t>
            </a:r>
            <a:r>
              <a:rPr b="1" lang="en">
                <a:solidFill>
                  <a:srgbClr val="F3F3F3"/>
                </a:solidFill>
              </a:rPr>
              <a:t>BallotReady.org</a:t>
            </a:r>
            <a:r>
              <a:rPr lang="en">
                <a:solidFill>
                  <a:srgbClr val="F3F3F3"/>
                </a:solidFill>
              </a:rPr>
              <a:t> or </a:t>
            </a:r>
            <a:r>
              <a:rPr b="1" lang="en">
                <a:solidFill>
                  <a:srgbClr val="F3F3F3"/>
                </a:solidFill>
              </a:rPr>
              <a:t>vote411.org </a:t>
            </a:r>
            <a:r>
              <a:rPr lang="en">
                <a:solidFill>
                  <a:srgbClr val="F3F3F3"/>
                </a:solidFill>
              </a:rPr>
              <a:t>to find out about everyone who will be on your ballot and make your choices. </a:t>
            </a:r>
            <a:endParaRPr>
              <a:solidFill>
                <a:srgbClr val="F3F3F3"/>
              </a:solidFill>
            </a:endParaRPr>
          </a:p>
          <a:p>
            <a:pPr indent="-342900" lvl="0" marL="457200" rtl="0" algn="l">
              <a:lnSpc>
                <a:spcPct val="100000"/>
              </a:lnSpc>
              <a:spcBef>
                <a:spcPts val="2000"/>
              </a:spcBef>
              <a:spcAft>
                <a:spcPts val="0"/>
              </a:spcAft>
              <a:buClr>
                <a:srgbClr val="F3F3F3"/>
              </a:buClr>
              <a:buSzPts val="1800"/>
              <a:buChar char="●"/>
            </a:pPr>
            <a:r>
              <a:rPr lang="en">
                <a:solidFill>
                  <a:srgbClr val="F3F3F3"/>
                </a:solidFill>
              </a:rPr>
              <a:t>If you want to vote by mail, we can help you request that, too.</a:t>
            </a:r>
            <a:endParaRPr>
              <a:solidFill>
                <a:srgbClr val="F3F3F3"/>
              </a:solidFill>
            </a:endParaRPr>
          </a:p>
          <a:p>
            <a:pPr indent="-342900" lvl="0" marL="457200" rtl="0" algn="l">
              <a:lnSpc>
                <a:spcPct val="100000"/>
              </a:lnSpc>
              <a:spcBef>
                <a:spcPts val="2000"/>
              </a:spcBef>
              <a:spcAft>
                <a:spcPts val="1500"/>
              </a:spcAft>
              <a:buClr>
                <a:schemeClr val="lt1"/>
              </a:buClr>
              <a:buSzPts val="1800"/>
              <a:buChar char="●"/>
            </a:pPr>
            <a:r>
              <a:rPr b="1" lang="en">
                <a:solidFill>
                  <a:srgbClr val="F3F3F3"/>
                </a:solidFill>
              </a:rPr>
              <a:t>You’re all set to vote in the midterm election,</a:t>
            </a:r>
            <a:r>
              <a:rPr lang="en">
                <a:solidFill>
                  <a:srgbClr val="F3F3F3"/>
                </a:solidFill>
              </a:rPr>
              <a:t> either by mail or in person!</a:t>
            </a:r>
            <a:endParaRPr sz="1600">
              <a:solidFill>
                <a:srgbClr val="F3F3F3"/>
              </a:solidFill>
            </a:endParaRPr>
          </a:p>
        </p:txBody>
      </p:sp>
      <p:cxnSp>
        <p:nvCxnSpPr>
          <p:cNvPr id="281" name="Google Shape;281;p43"/>
          <p:cNvCxnSpPr/>
          <p:nvPr/>
        </p:nvCxnSpPr>
        <p:spPr>
          <a:xfrm>
            <a:off x="352050" y="870125"/>
            <a:ext cx="8439900" cy="0"/>
          </a:xfrm>
          <a:prstGeom prst="straightConnector1">
            <a:avLst/>
          </a:prstGeom>
          <a:noFill/>
          <a:ln cap="flat" cmpd="sng" w="28575">
            <a:solidFill>
              <a:schemeClr val="accent5"/>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If you need any help, we’re here!</a:t>
            </a:r>
            <a:endParaRPr b="1" sz="3000">
              <a:solidFill>
                <a:srgbClr val="FFFFFF"/>
              </a:solidFill>
            </a:endParaRPr>
          </a:p>
        </p:txBody>
      </p:sp>
      <p:sp>
        <p:nvSpPr>
          <p:cNvPr id="287" name="Google Shape;287;p44"/>
          <p:cNvSpPr txBox="1"/>
          <p:nvPr>
            <p:ph idx="1" type="body"/>
          </p:nvPr>
        </p:nvSpPr>
        <p:spPr>
          <a:xfrm>
            <a:off x="311700" y="1152475"/>
            <a:ext cx="6339600" cy="215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If you have any problems completing the process, you can get one-on-one help from a </a:t>
            </a:r>
            <a:r>
              <a:rPr b="1" lang="en">
                <a:solidFill>
                  <a:srgbClr val="F3F3F3"/>
                </a:solidFill>
              </a:rPr>
              <a:t>voter registration genius!</a:t>
            </a:r>
            <a:endParaRPr b="1">
              <a:solidFill>
                <a:srgbClr val="F3F3F3"/>
              </a:solidFill>
            </a:endParaRPr>
          </a:p>
          <a:p>
            <a:pPr indent="0" lvl="0" marL="0" rtl="0" algn="l">
              <a:spcBef>
                <a:spcPts val="1600"/>
              </a:spcBef>
              <a:spcAft>
                <a:spcPts val="0"/>
              </a:spcAft>
              <a:buClr>
                <a:schemeClr val="dk1"/>
              </a:buClr>
              <a:buSzPts val="1100"/>
              <a:buFont typeface="Arial"/>
              <a:buNone/>
            </a:pPr>
            <a:r>
              <a:rPr b="1" lang="en">
                <a:solidFill>
                  <a:srgbClr val="F3F3F3"/>
                </a:solidFill>
              </a:rPr>
              <a:t>Send an email to </a:t>
            </a:r>
            <a:r>
              <a:rPr b="1" lang="en" u="sng">
                <a:solidFill>
                  <a:srgbClr val="1BCBD5"/>
                </a:solidFill>
                <a:hlinkClick r:id="rId3">
                  <a:extLst>
                    <a:ext uri="{A12FA001-AC4F-418D-AE19-62706E023703}">
                      <ahyp:hlinkClr val="tx"/>
                    </a:ext>
                  </a:extLst>
                </a:hlinkClick>
              </a:rPr>
              <a:t>vote@colum.edu</a:t>
            </a:r>
            <a:r>
              <a:rPr lang="en">
                <a:solidFill>
                  <a:schemeClr val="lt1"/>
                </a:solidFill>
              </a:rPr>
              <a:t> </a:t>
            </a:r>
            <a:r>
              <a:rPr lang="en">
                <a:solidFill>
                  <a:srgbClr val="F3F3F3"/>
                </a:solidFill>
              </a:rPr>
              <a:t>and we’ll set up a time to meet with you at the Student Center, on the </a:t>
            </a:r>
            <a:r>
              <a:rPr lang="en">
                <a:solidFill>
                  <a:srgbClr val="F3F3F3"/>
                </a:solidFill>
              </a:rPr>
              <a:t>phone or by video</a:t>
            </a:r>
            <a:r>
              <a:rPr lang="en">
                <a:solidFill>
                  <a:srgbClr val="F3F3F3"/>
                </a:solidFill>
              </a:rPr>
              <a:t> conference.</a:t>
            </a:r>
            <a:endParaRPr>
              <a:solidFill>
                <a:srgbClr val="F3F3F3"/>
              </a:solidFill>
            </a:endParaRPr>
          </a:p>
          <a:p>
            <a:pPr indent="0" lvl="0" marL="0" rtl="0" algn="l">
              <a:spcBef>
                <a:spcPts val="1600"/>
              </a:spcBef>
              <a:spcAft>
                <a:spcPts val="0"/>
              </a:spcAft>
              <a:buNone/>
            </a:pPr>
            <a:r>
              <a:t/>
            </a:r>
            <a:endParaRPr b="1" sz="2000">
              <a:solidFill>
                <a:srgbClr val="1BCBD5"/>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t/>
            </a:r>
            <a:endParaRPr>
              <a:solidFill>
                <a:srgbClr val="FFFFFF"/>
              </a:solidFill>
            </a:endParaRPr>
          </a:p>
        </p:txBody>
      </p:sp>
      <p:cxnSp>
        <p:nvCxnSpPr>
          <p:cNvPr id="288" name="Google Shape;288;p44"/>
          <p:cNvCxnSpPr/>
          <p:nvPr/>
        </p:nvCxnSpPr>
        <p:spPr>
          <a:xfrm>
            <a:off x="392375" y="1004375"/>
            <a:ext cx="5817300" cy="0"/>
          </a:xfrm>
          <a:prstGeom prst="straightConnector1">
            <a:avLst/>
          </a:prstGeom>
          <a:noFill/>
          <a:ln cap="flat" cmpd="sng" w="28575">
            <a:solidFill>
              <a:schemeClr val="accent5"/>
            </a:solidFill>
            <a:prstDash val="solid"/>
            <a:round/>
            <a:headEnd len="med" w="med" type="none"/>
            <a:tailEnd len="med" w="med" type="none"/>
          </a:ln>
        </p:spPr>
      </p:cxnSp>
      <p:pic>
        <p:nvPicPr>
          <p:cNvPr id="289" name="Google Shape;289;p44"/>
          <p:cNvPicPr preferRelativeResize="0"/>
          <p:nvPr/>
        </p:nvPicPr>
        <p:blipFill rotWithShape="1">
          <a:blip r:embed="rId4">
            <a:alphaModFix/>
          </a:blip>
          <a:srcRect b="0" l="34426" r="29619" t="0"/>
          <a:stretch/>
        </p:blipFill>
        <p:spPr>
          <a:xfrm>
            <a:off x="6745956" y="411075"/>
            <a:ext cx="1991419" cy="2212349"/>
          </a:xfrm>
          <a:prstGeom prst="rect">
            <a:avLst/>
          </a:prstGeom>
          <a:noFill/>
          <a:ln>
            <a:noFill/>
          </a:ln>
          <a:effectLst>
            <a:outerShdw blurRad="57150" rotWithShape="0" algn="bl" dir="5400000" dist="19050">
              <a:srgbClr val="000000">
                <a:alpha val="50000"/>
              </a:srgbClr>
            </a:outerShdw>
          </a:effectLst>
        </p:spPr>
      </p:pic>
      <p:sp>
        <p:nvSpPr>
          <p:cNvPr id="290" name="Google Shape;290;p44"/>
          <p:cNvSpPr/>
          <p:nvPr/>
        </p:nvSpPr>
        <p:spPr>
          <a:xfrm>
            <a:off x="426300" y="3729425"/>
            <a:ext cx="8291400" cy="1053900"/>
          </a:xfrm>
          <a:prstGeom prst="rect">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
          <p:cNvSpPr txBox="1"/>
          <p:nvPr/>
        </p:nvSpPr>
        <p:spPr>
          <a:xfrm>
            <a:off x="2054650" y="3834450"/>
            <a:ext cx="6488400" cy="8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rgbClr val="F3F3F3"/>
                </a:solidFill>
              </a:rPr>
              <a:t>And follow us on Instagram! </a:t>
            </a:r>
            <a:endParaRPr b="1" sz="2000">
              <a:solidFill>
                <a:srgbClr val="F3F3F3"/>
              </a:solidFill>
            </a:endParaRPr>
          </a:p>
          <a:p>
            <a:pPr indent="0" lvl="0" marL="0" rtl="0" algn="l">
              <a:lnSpc>
                <a:spcPct val="115000"/>
              </a:lnSpc>
              <a:spcBef>
                <a:spcPts val="0"/>
              </a:spcBef>
              <a:spcAft>
                <a:spcPts val="0"/>
              </a:spcAft>
              <a:buClr>
                <a:schemeClr val="dk1"/>
              </a:buClr>
              <a:buSzPts val="1100"/>
              <a:buFont typeface="Arial"/>
              <a:buNone/>
            </a:pPr>
            <a:r>
              <a:rPr b="1" lang="en" sz="2000">
                <a:solidFill>
                  <a:srgbClr val="F3F3F3"/>
                </a:solidFill>
              </a:rPr>
              <a:t>Columbia_Votes</a:t>
            </a:r>
            <a:endParaRPr b="1" sz="2000">
              <a:solidFill>
                <a:srgbClr val="F3F3F3"/>
              </a:solidFill>
            </a:endParaRPr>
          </a:p>
        </p:txBody>
      </p:sp>
      <p:pic>
        <p:nvPicPr>
          <p:cNvPr id="292" name="Google Shape;292;p44"/>
          <p:cNvPicPr preferRelativeResize="0"/>
          <p:nvPr/>
        </p:nvPicPr>
        <p:blipFill>
          <a:blip r:embed="rId5">
            <a:alphaModFix/>
          </a:blip>
          <a:stretch>
            <a:fillRect/>
          </a:stretch>
        </p:blipFill>
        <p:spPr>
          <a:xfrm>
            <a:off x="311700" y="3213625"/>
            <a:ext cx="1569700" cy="1569700"/>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5"/>
          <p:cNvSpPr txBox="1"/>
          <p:nvPr>
            <p:ph type="ctrTitle"/>
          </p:nvPr>
        </p:nvSpPr>
        <p:spPr>
          <a:xfrm>
            <a:off x="311700" y="581600"/>
            <a:ext cx="8520600" cy="105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solidFill>
                  <a:srgbClr val="1BCBD5"/>
                </a:solidFill>
              </a:rPr>
              <a:t>That’s it!</a:t>
            </a:r>
            <a:endParaRPr sz="5000">
              <a:solidFill>
                <a:srgbClr val="1BCBD5"/>
              </a:solidFill>
            </a:endParaRPr>
          </a:p>
        </p:txBody>
      </p:sp>
      <p:pic>
        <p:nvPicPr>
          <p:cNvPr id="298" name="Google Shape;298;p45"/>
          <p:cNvPicPr preferRelativeResize="0"/>
          <p:nvPr/>
        </p:nvPicPr>
        <p:blipFill>
          <a:blip r:embed="rId3">
            <a:alphaModFix/>
          </a:blip>
          <a:stretch>
            <a:fillRect/>
          </a:stretch>
        </p:blipFill>
        <p:spPr>
          <a:xfrm>
            <a:off x="2604939" y="1876321"/>
            <a:ext cx="3799032" cy="2200775"/>
          </a:xfrm>
          <a:prstGeom prst="rect">
            <a:avLst/>
          </a:prstGeom>
          <a:noFill/>
          <a:ln>
            <a:noFill/>
          </a:ln>
        </p:spPr>
      </p:pic>
      <p:pic>
        <p:nvPicPr>
          <p:cNvPr id="299" name="Google Shape;299;p45"/>
          <p:cNvPicPr preferRelativeResize="0"/>
          <p:nvPr/>
        </p:nvPicPr>
        <p:blipFill rotWithShape="1">
          <a:blip r:embed="rId4">
            <a:alphaModFix/>
          </a:blip>
          <a:srcRect b="0" l="0" r="50833" t="0"/>
          <a:stretch/>
        </p:blipFill>
        <p:spPr>
          <a:xfrm rot="-1078779">
            <a:off x="681097" y="2852362"/>
            <a:ext cx="1525675" cy="1428825"/>
          </a:xfrm>
          <a:prstGeom prst="rect">
            <a:avLst/>
          </a:prstGeom>
          <a:noFill/>
          <a:ln>
            <a:noFill/>
          </a:ln>
        </p:spPr>
      </p:pic>
      <p:pic>
        <p:nvPicPr>
          <p:cNvPr id="300" name="Google Shape;300;p45"/>
          <p:cNvPicPr preferRelativeResize="0"/>
          <p:nvPr/>
        </p:nvPicPr>
        <p:blipFill rotWithShape="1">
          <a:blip r:embed="rId4">
            <a:alphaModFix/>
          </a:blip>
          <a:srcRect b="0" l="0" r="50833" t="0"/>
          <a:stretch/>
        </p:blipFill>
        <p:spPr>
          <a:xfrm rot="706712">
            <a:off x="7016997" y="306837"/>
            <a:ext cx="1525674" cy="142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349175"/>
            <a:ext cx="8520600" cy="61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rPr>
              <a:t>Maybe you agree with one of these statements?</a:t>
            </a:r>
            <a:endParaRPr b="1" sz="2900">
              <a:solidFill>
                <a:srgbClr val="FFFFFF"/>
              </a:solidFill>
            </a:endParaRPr>
          </a:p>
        </p:txBody>
      </p:sp>
      <p:sp>
        <p:nvSpPr>
          <p:cNvPr id="79" name="Google Shape;79;p16"/>
          <p:cNvSpPr txBox="1"/>
          <p:nvPr/>
        </p:nvSpPr>
        <p:spPr>
          <a:xfrm>
            <a:off x="734900" y="1346750"/>
            <a:ext cx="6768000" cy="238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sz="2500">
              <a:solidFill>
                <a:srgbClr val="F3F3F3"/>
              </a:solidFill>
            </a:endParaRPr>
          </a:p>
          <a:p>
            <a:pPr indent="0" lvl="0" marL="0" rtl="0" algn="ctr">
              <a:lnSpc>
                <a:spcPct val="115000"/>
              </a:lnSpc>
              <a:spcBef>
                <a:spcPts val="1000"/>
              </a:spcBef>
              <a:spcAft>
                <a:spcPts val="0"/>
              </a:spcAft>
              <a:buClr>
                <a:schemeClr val="dk1"/>
              </a:buClr>
              <a:buSzPts val="1100"/>
              <a:buFont typeface="Arial"/>
              <a:buNone/>
            </a:pPr>
            <a:r>
              <a:rPr lang="en" sz="2500">
                <a:solidFill>
                  <a:srgbClr val="F3F3F3"/>
                </a:solidFill>
              </a:rPr>
              <a:t>Either way, we hope to convince you that </a:t>
            </a:r>
            <a:r>
              <a:rPr lang="en" sz="2500">
                <a:solidFill>
                  <a:srgbClr val="1BCBD5"/>
                </a:solidFill>
              </a:rPr>
              <a:t>your vote does make a difference</a:t>
            </a:r>
            <a:r>
              <a:rPr lang="en" sz="2500">
                <a:solidFill>
                  <a:srgbClr val="F3F3F3"/>
                </a:solidFill>
              </a:rPr>
              <a:t>, show you </a:t>
            </a:r>
            <a:r>
              <a:rPr lang="en" sz="2500">
                <a:solidFill>
                  <a:srgbClr val="1BCBD5"/>
                </a:solidFill>
              </a:rPr>
              <a:t>how you can be an</a:t>
            </a:r>
            <a:r>
              <a:rPr lang="en" sz="2500">
                <a:solidFill>
                  <a:srgbClr val="F3F3F3"/>
                </a:solidFill>
              </a:rPr>
              <a:t> </a:t>
            </a:r>
            <a:r>
              <a:rPr lang="en" sz="2500">
                <a:solidFill>
                  <a:srgbClr val="1BCBD5"/>
                </a:solidFill>
              </a:rPr>
              <a:t>informed voter</a:t>
            </a:r>
            <a:r>
              <a:rPr lang="en" sz="2500">
                <a:solidFill>
                  <a:srgbClr val="F3F3F3"/>
                </a:solidFill>
              </a:rPr>
              <a:t>, and make it </a:t>
            </a:r>
            <a:r>
              <a:rPr lang="en" sz="2500">
                <a:solidFill>
                  <a:srgbClr val="1BCBD5"/>
                </a:solidFill>
              </a:rPr>
              <a:t>easy for you to register</a:t>
            </a:r>
            <a:r>
              <a:rPr lang="en" sz="2500">
                <a:solidFill>
                  <a:srgbClr val="F3F3F3"/>
                </a:solidFill>
              </a:rPr>
              <a:t> to vote.</a:t>
            </a:r>
            <a:endParaRPr>
              <a:solidFill>
                <a:srgbClr val="F3F3F3"/>
              </a:solidFill>
            </a:endParaRPr>
          </a:p>
        </p:txBody>
      </p:sp>
      <p:cxnSp>
        <p:nvCxnSpPr>
          <p:cNvPr id="80" name="Google Shape;80;p16"/>
          <p:cNvCxnSpPr/>
          <p:nvPr/>
        </p:nvCxnSpPr>
        <p:spPr>
          <a:xfrm>
            <a:off x="311700" y="1044900"/>
            <a:ext cx="8628000" cy="0"/>
          </a:xfrm>
          <a:prstGeom prst="straightConnector1">
            <a:avLst/>
          </a:prstGeom>
          <a:noFill/>
          <a:ln cap="flat" cmpd="sng" w="28575">
            <a:solidFill>
              <a:schemeClr val="accent5"/>
            </a:solidFill>
            <a:prstDash val="solid"/>
            <a:round/>
            <a:headEnd len="med" w="med" type="none"/>
            <a:tailEnd len="med" w="med" type="none"/>
          </a:ln>
        </p:spPr>
      </p:cxnSp>
      <p:pic>
        <p:nvPicPr>
          <p:cNvPr id="81" name="Google Shape;81;p16"/>
          <p:cNvPicPr preferRelativeResize="0"/>
          <p:nvPr/>
        </p:nvPicPr>
        <p:blipFill rotWithShape="1">
          <a:blip r:embed="rId3">
            <a:alphaModFix/>
          </a:blip>
          <a:srcRect b="0" l="49865" r="26242" t="0"/>
          <a:stretch/>
        </p:blipFill>
        <p:spPr>
          <a:xfrm>
            <a:off x="7265673" y="2326813"/>
            <a:ext cx="1347176" cy="2103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ctrTitle"/>
          </p:nvPr>
        </p:nvSpPr>
        <p:spPr>
          <a:xfrm>
            <a:off x="816750" y="464350"/>
            <a:ext cx="7510500" cy="79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400">
                <a:solidFill>
                  <a:schemeClr val="accent5"/>
                </a:solidFill>
              </a:rPr>
              <a:t>INSPIRATION YOU CAN SHARE...</a:t>
            </a:r>
            <a:endParaRPr b="1" sz="3400">
              <a:solidFill>
                <a:schemeClr val="accent5"/>
              </a:solidFill>
            </a:endParaRPr>
          </a:p>
        </p:txBody>
      </p:sp>
      <p:sp>
        <p:nvSpPr>
          <p:cNvPr id="87" name="Google Shape;87;p17"/>
          <p:cNvSpPr txBox="1"/>
          <p:nvPr/>
        </p:nvSpPr>
        <p:spPr>
          <a:xfrm>
            <a:off x="1684150" y="2260700"/>
            <a:ext cx="5325600" cy="25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pic>
        <p:nvPicPr>
          <p:cNvPr id="88" name="Google Shape;88;p17"/>
          <p:cNvPicPr preferRelativeResize="0"/>
          <p:nvPr/>
        </p:nvPicPr>
        <p:blipFill>
          <a:blip r:embed="rId3">
            <a:alphaModFix/>
          </a:blip>
          <a:stretch>
            <a:fillRect/>
          </a:stretch>
        </p:blipFill>
        <p:spPr>
          <a:xfrm>
            <a:off x="2608264" y="1970921"/>
            <a:ext cx="3799032" cy="2200775"/>
          </a:xfrm>
          <a:prstGeom prst="rect">
            <a:avLst/>
          </a:prstGeom>
          <a:noFill/>
          <a:ln>
            <a:noFill/>
          </a:ln>
        </p:spPr>
      </p:pic>
      <p:pic>
        <p:nvPicPr>
          <p:cNvPr id="89" name="Google Shape;89;p17"/>
          <p:cNvPicPr preferRelativeResize="0"/>
          <p:nvPr/>
        </p:nvPicPr>
        <p:blipFill rotWithShape="1">
          <a:blip r:embed="rId4">
            <a:alphaModFix/>
          </a:blip>
          <a:srcRect b="0" l="0" r="50833" t="0"/>
          <a:stretch/>
        </p:blipFill>
        <p:spPr>
          <a:xfrm>
            <a:off x="7287274" y="2124800"/>
            <a:ext cx="1176949" cy="1102225"/>
          </a:xfrm>
          <a:prstGeom prst="rect">
            <a:avLst/>
          </a:prstGeom>
          <a:noFill/>
          <a:ln>
            <a:noFill/>
          </a:ln>
        </p:spPr>
      </p:pic>
      <p:pic>
        <p:nvPicPr>
          <p:cNvPr id="90" name="Google Shape;90;p17"/>
          <p:cNvPicPr preferRelativeResize="0"/>
          <p:nvPr/>
        </p:nvPicPr>
        <p:blipFill rotWithShape="1">
          <a:blip r:embed="rId4">
            <a:alphaModFix/>
          </a:blip>
          <a:srcRect b="0" l="0" r="50833" t="0"/>
          <a:stretch/>
        </p:blipFill>
        <p:spPr>
          <a:xfrm rot="-1078779">
            <a:off x="599622" y="2589812"/>
            <a:ext cx="1525675" cy="142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106300" y="518700"/>
            <a:ext cx="6405600" cy="4323900"/>
          </a:xfrm>
          <a:prstGeom prst="rect">
            <a:avLst/>
          </a:prstGeom>
        </p:spPr>
        <p:txBody>
          <a:bodyPr anchorCtr="0" anchor="ctr" bIns="91425" lIns="91425" spcFirstLastPara="1" rIns="91425" wrap="square" tIns="91425">
            <a:noAutofit/>
          </a:bodyPr>
          <a:lstStyle/>
          <a:p>
            <a:pPr indent="-192024" lvl="0" marL="192024" rtl="0" algn="l">
              <a:lnSpc>
                <a:spcPct val="110000"/>
              </a:lnSpc>
              <a:spcBef>
                <a:spcPts val="0"/>
              </a:spcBef>
              <a:spcAft>
                <a:spcPts val="0"/>
              </a:spcAft>
              <a:buNone/>
            </a:pPr>
            <a:r>
              <a:rPr b="1" lang="en" sz="3100">
                <a:solidFill>
                  <a:srgbClr val="FFFFFF"/>
                </a:solidFill>
              </a:rPr>
              <a:t>“Too many people fought too hard to make sure all citizens of all colors, races, ethnicities, genders, and abilities can vote to think that not voting somehow sends a message.”</a:t>
            </a:r>
            <a:r>
              <a:rPr lang="en" sz="2400">
                <a:solidFill>
                  <a:srgbClr val="FFFFFF"/>
                </a:solidFill>
              </a:rPr>
              <a:t> </a:t>
            </a:r>
            <a:endParaRPr sz="24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182880" rtl="0" algn="l">
              <a:lnSpc>
                <a:spcPct val="115000"/>
              </a:lnSpc>
              <a:spcBef>
                <a:spcPts val="0"/>
              </a:spcBef>
              <a:spcAft>
                <a:spcPts val="0"/>
              </a:spcAft>
              <a:buNone/>
            </a:pPr>
            <a:r>
              <a:rPr i="1" lang="en" sz="1800">
                <a:solidFill>
                  <a:srgbClr val="F3F3F3"/>
                </a:solidFill>
              </a:rPr>
              <a:t>— </a:t>
            </a:r>
            <a:r>
              <a:rPr i="1" lang="en" sz="1800">
                <a:solidFill>
                  <a:srgbClr val="F3F3F3"/>
                </a:solidFill>
              </a:rPr>
              <a:t>Luis Gutierrez, former U.S. Representative </a:t>
            </a:r>
            <a:br>
              <a:rPr i="1" lang="en" sz="1800">
                <a:solidFill>
                  <a:srgbClr val="F3F3F3"/>
                </a:solidFill>
              </a:rPr>
            </a:br>
            <a:r>
              <a:rPr i="1" lang="en" sz="1800">
                <a:solidFill>
                  <a:srgbClr val="F3F3F3"/>
                </a:solidFill>
              </a:rPr>
              <a:t>    (Illinois 4th congressional district)</a:t>
            </a:r>
            <a:endParaRPr i="1" sz="1800">
              <a:solidFill>
                <a:srgbClr val="F3F3F3"/>
              </a:solidFill>
            </a:endParaRPr>
          </a:p>
        </p:txBody>
      </p:sp>
      <p:pic>
        <p:nvPicPr>
          <p:cNvPr id="96" name="Google Shape;96;p18"/>
          <p:cNvPicPr preferRelativeResize="0"/>
          <p:nvPr/>
        </p:nvPicPr>
        <p:blipFill>
          <a:blip r:embed="rId3">
            <a:alphaModFix/>
          </a:blip>
          <a:stretch>
            <a:fillRect/>
          </a:stretch>
        </p:blipFill>
        <p:spPr>
          <a:xfrm>
            <a:off x="6562050" y="690850"/>
            <a:ext cx="2581950" cy="305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25900" y="565500"/>
            <a:ext cx="5162400" cy="4233600"/>
          </a:xfrm>
          <a:prstGeom prst="rect">
            <a:avLst/>
          </a:prstGeom>
        </p:spPr>
        <p:txBody>
          <a:bodyPr anchorCtr="0" anchor="ctr" bIns="91425" lIns="91425" spcFirstLastPara="1" rIns="91425" wrap="square" tIns="91425">
            <a:noAutofit/>
          </a:bodyPr>
          <a:lstStyle/>
          <a:p>
            <a:pPr indent="-192024" lvl="0" marL="192024" rtl="0" algn="l">
              <a:lnSpc>
                <a:spcPct val="115000"/>
              </a:lnSpc>
              <a:spcBef>
                <a:spcPts val="0"/>
              </a:spcBef>
              <a:spcAft>
                <a:spcPts val="0"/>
              </a:spcAft>
              <a:buNone/>
            </a:pPr>
            <a:r>
              <a:rPr b="1" lang="en" sz="2800">
                <a:solidFill>
                  <a:srgbClr val="FFFFFF"/>
                </a:solidFill>
              </a:rPr>
              <a:t>“Voting isn’t dating. We are not promised perfect candidates. Voting requires pragmatism and critical thinking and empathy and now, more than ever, intelligent compromise</a:t>
            </a:r>
            <a:r>
              <a:rPr b="1" lang="en" sz="2800">
                <a:solidFill>
                  <a:srgbClr val="FFFFFF"/>
                </a:solidFill>
              </a:rPr>
              <a:t>.</a:t>
            </a:r>
            <a:r>
              <a:rPr b="1" lang="en" sz="2800">
                <a:solidFill>
                  <a:srgbClr val="FFFFFF"/>
                </a:solidFill>
              </a:rPr>
              <a:t>”</a:t>
            </a:r>
            <a:endParaRPr sz="34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182880" rtl="0" algn="l">
              <a:lnSpc>
                <a:spcPct val="115000"/>
              </a:lnSpc>
              <a:spcBef>
                <a:spcPts val="0"/>
              </a:spcBef>
              <a:spcAft>
                <a:spcPts val="0"/>
              </a:spcAft>
              <a:buNone/>
            </a:pPr>
            <a:r>
              <a:rPr i="1" lang="en" sz="1800">
                <a:solidFill>
                  <a:srgbClr val="F3F3F3"/>
                </a:solidFill>
              </a:rPr>
              <a:t>— Roxane Gay, writer and social commentator</a:t>
            </a:r>
            <a:endParaRPr i="1" sz="1800">
              <a:solidFill>
                <a:srgbClr val="F3F3F3"/>
              </a:solidFill>
            </a:endParaRPr>
          </a:p>
          <a:p>
            <a:pPr indent="0" lvl="0" marL="0" rtl="0" algn="ctr">
              <a:spcBef>
                <a:spcPts val="0"/>
              </a:spcBef>
              <a:spcAft>
                <a:spcPts val="0"/>
              </a:spcAft>
              <a:buNone/>
            </a:pPr>
            <a:r>
              <a:t/>
            </a:r>
            <a:endParaRPr>
              <a:solidFill>
                <a:srgbClr val="FFFFFF"/>
              </a:solidFill>
            </a:endParaRPr>
          </a:p>
        </p:txBody>
      </p:sp>
      <p:pic>
        <p:nvPicPr>
          <p:cNvPr id="102" name="Google Shape;102;p19"/>
          <p:cNvPicPr preferRelativeResize="0"/>
          <p:nvPr/>
        </p:nvPicPr>
        <p:blipFill>
          <a:blip r:embed="rId3">
            <a:alphaModFix/>
          </a:blip>
          <a:stretch>
            <a:fillRect/>
          </a:stretch>
        </p:blipFill>
        <p:spPr>
          <a:xfrm flipH="1">
            <a:off x="5307051" y="274875"/>
            <a:ext cx="3836949" cy="2827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168075" y="719325"/>
            <a:ext cx="6097200" cy="3989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3400">
                <a:solidFill>
                  <a:srgbClr val="FFFFFF"/>
                </a:solidFill>
              </a:rPr>
              <a:t>“</a:t>
            </a:r>
            <a:r>
              <a:rPr b="1" lang="en" sz="3400">
                <a:solidFill>
                  <a:srgbClr val="FFFFFF"/>
                </a:solidFill>
              </a:rPr>
              <a:t>Not voting is not a protest. </a:t>
            </a:r>
            <a:br>
              <a:rPr b="1" lang="en" sz="3400">
                <a:solidFill>
                  <a:srgbClr val="FFFFFF"/>
                </a:solidFill>
              </a:rPr>
            </a:br>
            <a:r>
              <a:rPr b="1" lang="en" sz="3400">
                <a:solidFill>
                  <a:srgbClr val="FFFFFF"/>
                </a:solidFill>
              </a:rPr>
              <a:t>  It is a surrender</a:t>
            </a:r>
            <a:r>
              <a:rPr b="1" lang="en" sz="3400">
                <a:solidFill>
                  <a:srgbClr val="FFFFFF"/>
                </a:solidFill>
              </a:rPr>
              <a:t>.”</a:t>
            </a:r>
            <a:endParaRPr b="1" sz="3400">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i="1" lang="en" sz="1800">
                <a:solidFill>
                  <a:srgbClr val="FFFFFF"/>
                </a:solidFill>
              </a:rPr>
              <a:t>  </a:t>
            </a:r>
            <a:r>
              <a:rPr i="1" lang="en" sz="1800">
                <a:solidFill>
                  <a:srgbClr val="F3F3F3"/>
                </a:solidFill>
              </a:rPr>
              <a:t> — </a:t>
            </a:r>
            <a:r>
              <a:rPr i="1" lang="en" sz="1800">
                <a:solidFill>
                  <a:srgbClr val="F3F3F3"/>
                </a:solidFill>
              </a:rPr>
              <a:t>Keith Ellison, Attorney General of Minnesota</a:t>
            </a:r>
            <a:endParaRPr i="1" sz="1800">
              <a:solidFill>
                <a:srgbClr val="F3F3F3"/>
              </a:solidFill>
            </a:endParaRPr>
          </a:p>
          <a:p>
            <a:pPr indent="0" lvl="0" marL="0" rtl="0" algn="ctr">
              <a:spcBef>
                <a:spcPts val="0"/>
              </a:spcBef>
              <a:spcAft>
                <a:spcPts val="0"/>
              </a:spcAft>
              <a:buNone/>
            </a:pPr>
            <a:r>
              <a:t/>
            </a:r>
            <a:endParaRPr>
              <a:solidFill>
                <a:srgbClr val="FFFFFF"/>
              </a:solidFill>
            </a:endParaRPr>
          </a:p>
        </p:txBody>
      </p:sp>
      <p:pic>
        <p:nvPicPr>
          <p:cNvPr id="108" name="Google Shape;108;p20"/>
          <p:cNvPicPr preferRelativeResize="0"/>
          <p:nvPr/>
        </p:nvPicPr>
        <p:blipFill rotWithShape="1">
          <a:blip r:embed="rId3">
            <a:alphaModFix/>
          </a:blip>
          <a:srcRect b="17457" l="0" r="0" t="0"/>
          <a:stretch/>
        </p:blipFill>
        <p:spPr>
          <a:xfrm>
            <a:off x="6626950" y="878598"/>
            <a:ext cx="2489125" cy="2670975"/>
          </a:xfrm>
          <a:prstGeom prst="rect">
            <a:avLst/>
          </a:prstGeom>
          <a:noFill/>
          <a:ln>
            <a:noFill/>
          </a:ln>
        </p:spPr>
      </p:pic>
      <p:pic>
        <p:nvPicPr>
          <p:cNvPr id="109" name="Google Shape;109;p20"/>
          <p:cNvPicPr preferRelativeResize="0"/>
          <p:nvPr/>
        </p:nvPicPr>
        <p:blipFill rotWithShape="1">
          <a:blip r:embed="rId4">
            <a:alphaModFix/>
          </a:blip>
          <a:srcRect b="0" l="0" r="50833" t="0"/>
          <a:stretch/>
        </p:blipFill>
        <p:spPr>
          <a:xfrm rot="-1078779">
            <a:off x="5890597" y="3113312"/>
            <a:ext cx="1525675" cy="142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227600" y="283200"/>
            <a:ext cx="6102900" cy="457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FFFFFF"/>
                </a:solidFill>
                <a:highlight>
                  <a:srgbClr val="000000"/>
                </a:highlight>
              </a:rPr>
              <a:t>“Protest to demand attention to the wrenching pain of systemic injustice. Vote because we deserve leaders who see us, who hear us and who are willing to act on our demands.</a:t>
            </a:r>
            <a:endParaRPr b="1" sz="2100">
              <a:solidFill>
                <a:srgbClr val="FFFFFF"/>
              </a:solidFill>
              <a:highlight>
                <a:srgbClr val="000000"/>
              </a:highlight>
            </a:endParaRPr>
          </a:p>
          <a:p>
            <a:pPr indent="0" lvl="0" marL="0" rtl="0" algn="l">
              <a:spcBef>
                <a:spcPts val="0"/>
              </a:spcBef>
              <a:spcAft>
                <a:spcPts val="0"/>
              </a:spcAft>
              <a:buNone/>
            </a:pPr>
            <a:r>
              <a:t/>
            </a:r>
            <a:endParaRPr b="1" sz="1900">
              <a:solidFill>
                <a:srgbClr val="FFFFFF"/>
              </a:solidFill>
              <a:highlight>
                <a:srgbClr val="000000"/>
              </a:highlight>
            </a:endParaRPr>
          </a:p>
          <a:p>
            <a:pPr indent="0" lvl="0" marL="0" rtl="0" algn="l">
              <a:lnSpc>
                <a:spcPct val="115000"/>
              </a:lnSpc>
              <a:spcBef>
                <a:spcPts val="0"/>
              </a:spcBef>
              <a:spcAft>
                <a:spcPts val="0"/>
              </a:spcAft>
              <a:buClr>
                <a:schemeClr val="dk1"/>
              </a:buClr>
              <a:buSzPts val="1100"/>
              <a:buFont typeface="Arial"/>
              <a:buNone/>
            </a:pPr>
            <a:r>
              <a:rPr b="1" lang="en" sz="3000">
                <a:solidFill>
                  <a:srgbClr val="FFFFFF"/>
                </a:solidFill>
                <a:highlight>
                  <a:srgbClr val="000000"/>
                </a:highlight>
              </a:rPr>
              <a:t>Voting will not save us from harm, but </a:t>
            </a:r>
            <a:r>
              <a:rPr b="1" lang="en" sz="3000">
                <a:solidFill>
                  <a:srgbClr val="FFFFFF"/>
                </a:solidFill>
                <a:highlight>
                  <a:srgbClr val="000000"/>
                </a:highlight>
              </a:rPr>
              <a:t>silence</a:t>
            </a:r>
            <a:r>
              <a:rPr b="1" lang="en" sz="3000">
                <a:solidFill>
                  <a:srgbClr val="FFFFFF"/>
                </a:solidFill>
                <a:highlight>
                  <a:srgbClr val="000000"/>
                </a:highlight>
              </a:rPr>
              <a:t> will surely damn us all.”</a:t>
            </a:r>
            <a:endParaRPr sz="3000">
              <a:solidFill>
                <a:schemeClr val="lt1"/>
              </a:solidFill>
            </a:endParaRPr>
          </a:p>
          <a:p>
            <a:pPr indent="0" lvl="0" marL="182880" rtl="0" algn="r">
              <a:lnSpc>
                <a:spcPct val="150000"/>
              </a:lnSpc>
              <a:spcBef>
                <a:spcPts val="1500"/>
              </a:spcBef>
              <a:spcAft>
                <a:spcPts val="0"/>
              </a:spcAft>
              <a:buNone/>
            </a:pPr>
            <a:r>
              <a:rPr i="1" lang="en" sz="1800">
                <a:solidFill>
                  <a:srgbClr val="F3F3F3"/>
                </a:solidFill>
              </a:rPr>
              <a:t>— Stacey Abrams, founder of Fair Fight Action</a:t>
            </a:r>
            <a:endParaRPr i="1" sz="2800">
              <a:solidFill>
                <a:srgbClr val="F3F3F3"/>
              </a:solidFill>
              <a:highlight>
                <a:srgbClr val="000000"/>
              </a:highlight>
            </a:endParaRPr>
          </a:p>
        </p:txBody>
      </p:sp>
      <p:pic>
        <p:nvPicPr>
          <p:cNvPr id="115" name="Google Shape;115;p21"/>
          <p:cNvPicPr preferRelativeResize="0"/>
          <p:nvPr/>
        </p:nvPicPr>
        <p:blipFill rotWithShape="1">
          <a:blip r:embed="rId3">
            <a:alphaModFix/>
          </a:blip>
          <a:srcRect b="0" l="15997" r="21168" t="0"/>
          <a:stretch/>
        </p:blipFill>
        <p:spPr>
          <a:xfrm>
            <a:off x="6735850" y="515325"/>
            <a:ext cx="2408151" cy="25523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